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3" r:id="rId3"/>
    <p:sldId id="302" r:id="rId4"/>
    <p:sldId id="273" r:id="rId5"/>
    <p:sldId id="258" r:id="rId6"/>
    <p:sldId id="274" r:id="rId7"/>
    <p:sldId id="257" r:id="rId8"/>
    <p:sldId id="260" r:id="rId9"/>
    <p:sldId id="261" r:id="rId10"/>
    <p:sldId id="265" r:id="rId11"/>
    <p:sldId id="262" r:id="rId12"/>
    <p:sldId id="264" r:id="rId13"/>
    <p:sldId id="275" r:id="rId14"/>
    <p:sldId id="276" r:id="rId15"/>
    <p:sldId id="277" r:id="rId16"/>
    <p:sldId id="278" r:id="rId17"/>
    <p:sldId id="266" r:id="rId18"/>
    <p:sldId id="267" r:id="rId19"/>
    <p:sldId id="268" r:id="rId20"/>
    <p:sldId id="269" r:id="rId21"/>
    <p:sldId id="270" r:id="rId22"/>
    <p:sldId id="271" r:id="rId23"/>
    <p:sldId id="272" r:id="rId24"/>
    <p:sldId id="279" r:id="rId25"/>
    <p:sldId id="280" r:id="rId26"/>
    <p:sldId id="281" r:id="rId27"/>
    <p:sldId id="282" r:id="rId28"/>
    <p:sldId id="301" r:id="rId29"/>
    <p:sldId id="259" r:id="rId30"/>
    <p:sldId id="283" r:id="rId31"/>
    <p:sldId id="303" r:id="rId32"/>
    <p:sldId id="315" r:id="rId33"/>
    <p:sldId id="304" r:id="rId34"/>
    <p:sldId id="284" r:id="rId35"/>
    <p:sldId id="285" r:id="rId36"/>
    <p:sldId id="286" r:id="rId37"/>
    <p:sldId id="287" r:id="rId38"/>
    <p:sldId id="289" r:id="rId39"/>
    <p:sldId id="290" r:id="rId40"/>
    <p:sldId id="291" r:id="rId41"/>
    <p:sldId id="292" r:id="rId42"/>
    <p:sldId id="293" r:id="rId43"/>
    <p:sldId id="295" r:id="rId44"/>
    <p:sldId id="294" r:id="rId45"/>
    <p:sldId id="296" r:id="rId46"/>
    <p:sldId id="314" r:id="rId47"/>
    <p:sldId id="297" r:id="rId48"/>
    <p:sldId id="298" r:id="rId49"/>
    <p:sldId id="299" r:id="rId50"/>
    <p:sldId id="300" r:id="rId51"/>
    <p:sldId id="313" r:id="rId52"/>
    <p:sldId id="305" r:id="rId53"/>
    <p:sldId id="306" r:id="rId54"/>
    <p:sldId id="307" r:id="rId55"/>
    <p:sldId id="308" r:id="rId56"/>
    <p:sldId id="309" r:id="rId57"/>
    <p:sldId id="310" r:id="rId58"/>
    <p:sldId id="311" r:id="rId59"/>
    <p:sldId id="312" r:id="rId60"/>
    <p:sldId id="316" r:id="rId6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CA501C-6ECF-48CB-A154-C18684C895DE}" v="90" dt="2023-09-13T08:36:59.81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4660"/>
  </p:normalViewPr>
  <p:slideViewPr>
    <p:cSldViewPr snapToGrid="0">
      <p:cViewPr varScale="1">
        <p:scale>
          <a:sx n="69" d="100"/>
          <a:sy n="69" d="100"/>
        </p:scale>
        <p:origin x="78" y="7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FB63357-3A55-4D49-9E18-01FCEDE779E4}" type="datetimeFigureOut">
              <a:rPr lang="en-US" smtClean="0"/>
              <a:t>11/1/2023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844C2E-A42E-41D5-869F-41D0B68FB412}" type="slidenum">
              <a:rPr lang="en-US" smtClean="0"/>
              <a:t>‹#›</a:t>
            </a:fld>
            <a:endParaRPr lang="en-US"/>
          </a:p>
        </p:txBody>
      </p:sp>
    </p:spTree>
    <p:extLst>
      <p:ext uri="{BB962C8B-B14F-4D97-AF65-F5344CB8AC3E}">
        <p14:creationId xmlns:p14="http://schemas.microsoft.com/office/powerpoint/2010/main" val="674844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B63357-3A55-4D49-9E18-01FCEDE779E4}" type="datetimeFigureOut">
              <a:rPr lang="en-US" smtClean="0"/>
              <a:t>11/1/2023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844C2E-A42E-41D5-869F-41D0B68FB412}" type="slidenum">
              <a:rPr lang="en-US" smtClean="0"/>
              <a:t>‹#›</a:t>
            </a:fld>
            <a:endParaRPr lang="en-US"/>
          </a:p>
        </p:txBody>
      </p:sp>
    </p:spTree>
    <p:extLst>
      <p:ext uri="{BB962C8B-B14F-4D97-AF65-F5344CB8AC3E}">
        <p14:creationId xmlns:p14="http://schemas.microsoft.com/office/powerpoint/2010/main" val="9110325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FB63357-3A55-4D49-9E18-01FCEDE779E4}" type="datetimeFigureOut">
              <a:rPr lang="en-US" smtClean="0"/>
              <a:t>11/1/2023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844C2E-A42E-41D5-869F-41D0B68FB412}" type="slidenum">
              <a:rPr lang="en-US" smtClean="0"/>
              <a:t>‹#›</a:t>
            </a:fld>
            <a:endParaRPr lang="en-US"/>
          </a:p>
        </p:txBody>
      </p:sp>
    </p:spTree>
    <p:extLst>
      <p:ext uri="{BB962C8B-B14F-4D97-AF65-F5344CB8AC3E}">
        <p14:creationId xmlns:p14="http://schemas.microsoft.com/office/powerpoint/2010/main" val="9748042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FB63357-3A55-4D49-9E18-01FCEDE779E4}" type="datetimeFigureOut">
              <a:rPr lang="en-US" smtClean="0"/>
              <a:t>11/1/2023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844C2E-A42E-41D5-869F-41D0B68FB412}" type="slidenum">
              <a:rPr lang="en-US" smtClean="0"/>
              <a:t>‹#›</a:t>
            </a:fld>
            <a:endParaRPr lang="en-US"/>
          </a:p>
        </p:txBody>
      </p:sp>
    </p:spTree>
    <p:extLst>
      <p:ext uri="{BB962C8B-B14F-4D97-AF65-F5344CB8AC3E}">
        <p14:creationId xmlns:p14="http://schemas.microsoft.com/office/powerpoint/2010/main" val="2250842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FB63357-3A55-4D49-9E18-01FCEDE779E4}" type="datetimeFigureOut">
              <a:rPr lang="en-US" smtClean="0"/>
              <a:t>11/1/2023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3844C2E-A42E-41D5-869F-41D0B68FB412}" type="slidenum">
              <a:rPr lang="en-US" smtClean="0"/>
              <a:t>‹#›</a:t>
            </a:fld>
            <a:endParaRPr lang="en-US"/>
          </a:p>
        </p:txBody>
      </p:sp>
    </p:spTree>
    <p:extLst>
      <p:ext uri="{BB962C8B-B14F-4D97-AF65-F5344CB8AC3E}">
        <p14:creationId xmlns:p14="http://schemas.microsoft.com/office/powerpoint/2010/main" val="37307655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FB63357-3A55-4D49-9E18-01FCEDE779E4}" type="datetimeFigureOut">
              <a:rPr lang="en-US" smtClean="0"/>
              <a:t>11/1/2023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3844C2E-A42E-41D5-869F-41D0B68FB412}" type="slidenum">
              <a:rPr lang="en-US" smtClean="0"/>
              <a:t>‹#›</a:t>
            </a:fld>
            <a:endParaRPr lang="en-US"/>
          </a:p>
        </p:txBody>
      </p:sp>
    </p:spTree>
    <p:extLst>
      <p:ext uri="{BB962C8B-B14F-4D97-AF65-F5344CB8AC3E}">
        <p14:creationId xmlns:p14="http://schemas.microsoft.com/office/powerpoint/2010/main" val="31519623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B63357-3A55-4D49-9E18-01FCEDE779E4}" type="datetimeFigureOut">
              <a:rPr lang="en-US" smtClean="0"/>
              <a:t>11/1/2023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3844C2E-A42E-41D5-869F-41D0B68FB412}" type="slidenum">
              <a:rPr lang="en-US" smtClean="0"/>
              <a:t>‹#›</a:t>
            </a:fld>
            <a:endParaRPr lang="en-US"/>
          </a:p>
        </p:txBody>
      </p:sp>
    </p:spTree>
    <p:extLst>
      <p:ext uri="{BB962C8B-B14F-4D97-AF65-F5344CB8AC3E}">
        <p14:creationId xmlns:p14="http://schemas.microsoft.com/office/powerpoint/2010/main" val="24101217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FB63357-3A55-4D49-9E18-01FCEDE779E4}" type="datetimeFigureOut">
              <a:rPr lang="en-US" smtClean="0"/>
              <a:t>11/1/2023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844C2E-A42E-41D5-869F-41D0B68FB412}" type="slidenum">
              <a:rPr lang="en-US" smtClean="0"/>
              <a:t>‹#›</a:t>
            </a:fld>
            <a:endParaRPr lang="en-US"/>
          </a:p>
        </p:txBody>
      </p:sp>
    </p:spTree>
    <p:extLst>
      <p:ext uri="{BB962C8B-B14F-4D97-AF65-F5344CB8AC3E}">
        <p14:creationId xmlns:p14="http://schemas.microsoft.com/office/powerpoint/2010/main" val="6216824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FB63357-3A55-4D49-9E18-01FCEDE779E4}" type="datetimeFigureOut">
              <a:rPr lang="en-US" smtClean="0"/>
              <a:t>11/1/2023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844C2E-A42E-41D5-869F-41D0B68FB412}" type="slidenum">
              <a:rPr lang="en-US" smtClean="0"/>
              <a:t>‹#›</a:t>
            </a:fld>
            <a:endParaRPr lang="en-US"/>
          </a:p>
        </p:txBody>
      </p:sp>
    </p:spTree>
    <p:extLst>
      <p:ext uri="{BB962C8B-B14F-4D97-AF65-F5344CB8AC3E}">
        <p14:creationId xmlns:p14="http://schemas.microsoft.com/office/powerpoint/2010/main" val="17638259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B63357-3A55-4D49-9E18-01FCEDE779E4}" type="datetimeFigureOut">
              <a:rPr lang="en-US" smtClean="0"/>
              <a:t>11/1/2023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844C2E-A42E-41D5-869F-41D0B68FB412}" type="slidenum">
              <a:rPr lang="en-US" smtClean="0"/>
              <a:t>‹#›</a:t>
            </a:fld>
            <a:endParaRPr lang="en-US"/>
          </a:p>
        </p:txBody>
      </p:sp>
    </p:spTree>
    <p:extLst>
      <p:ext uri="{BB962C8B-B14F-4D97-AF65-F5344CB8AC3E}">
        <p14:creationId xmlns:p14="http://schemas.microsoft.com/office/powerpoint/2010/main" val="377714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B63357-3A55-4D49-9E18-01FCEDE779E4}" type="datetimeFigureOut">
              <a:rPr lang="en-US" smtClean="0"/>
              <a:t>11/1/2023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844C2E-A42E-41D5-869F-41D0B68FB412}" type="slidenum">
              <a:rPr lang="en-US" smtClean="0"/>
              <a:t>‹#›</a:t>
            </a:fld>
            <a:endParaRPr lang="en-US"/>
          </a:p>
        </p:txBody>
      </p:sp>
    </p:spTree>
    <p:extLst>
      <p:ext uri="{BB962C8B-B14F-4D97-AF65-F5344CB8AC3E}">
        <p14:creationId xmlns:p14="http://schemas.microsoft.com/office/powerpoint/2010/main" val="22699614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B63357-3A55-4D49-9E18-01FCEDE779E4}" type="datetimeFigureOut">
              <a:rPr lang="en-US" smtClean="0"/>
              <a:t>11/1/2023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844C2E-A42E-41D5-869F-41D0B68FB412}" type="slidenum">
              <a:rPr lang="en-US" smtClean="0"/>
              <a:t>‹#›</a:t>
            </a:fld>
            <a:endParaRPr lang="en-US"/>
          </a:p>
        </p:txBody>
      </p:sp>
    </p:spTree>
    <p:extLst>
      <p:ext uri="{BB962C8B-B14F-4D97-AF65-F5344CB8AC3E}">
        <p14:creationId xmlns:p14="http://schemas.microsoft.com/office/powerpoint/2010/main" val="276734647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B540F-62A3-C9BF-93BA-A67CDDD3D563}"/>
              </a:ext>
            </a:extLst>
          </p:cNvPr>
          <p:cNvSpPr>
            <a:spLocks noGrp="1"/>
          </p:cNvSpPr>
          <p:nvPr>
            <p:ph type="ctrTitle"/>
          </p:nvPr>
        </p:nvSpPr>
        <p:spPr>
          <a:xfrm>
            <a:off x="1524000" y="1524699"/>
            <a:ext cx="9144000" cy="1655762"/>
          </a:xfrm>
        </p:spPr>
        <p:txBody>
          <a:bodyPr>
            <a:normAutofit fontScale="90000"/>
          </a:bodyPr>
          <a:lstStyle/>
          <a:p>
            <a:r>
              <a:rPr lang="en-GB" b="1" dirty="0">
                <a:solidFill>
                  <a:srgbClr val="FFFF00"/>
                </a:solidFill>
                <a:latin typeface="Accord Heavy SF" panose="020BE200000000000000" pitchFamily="34" charset="0"/>
              </a:rPr>
              <a:t>Tramroads in East Shropshire</a:t>
            </a:r>
            <a:endParaRPr lang="en-US" b="1" dirty="0">
              <a:solidFill>
                <a:srgbClr val="FFFF00"/>
              </a:solidFill>
              <a:latin typeface="Accord Heavy SF" panose="020BE200000000000000" pitchFamily="34" charset="0"/>
            </a:endParaRPr>
          </a:p>
        </p:txBody>
      </p:sp>
      <p:sp>
        <p:nvSpPr>
          <p:cNvPr id="3" name="Subtitle 2">
            <a:extLst>
              <a:ext uri="{FF2B5EF4-FFF2-40B4-BE49-F238E27FC236}">
                <a16:creationId xmlns:a16="http://schemas.microsoft.com/office/drawing/2014/main" id="{D2DC2198-B8D9-B0E4-5433-EB93025BC06C}"/>
              </a:ext>
            </a:extLst>
          </p:cNvPr>
          <p:cNvSpPr>
            <a:spLocks noGrp="1"/>
          </p:cNvSpPr>
          <p:nvPr>
            <p:ph type="subTitle" idx="1"/>
          </p:nvPr>
        </p:nvSpPr>
        <p:spPr>
          <a:xfrm>
            <a:off x="1524000" y="3677539"/>
            <a:ext cx="9144000" cy="1655762"/>
          </a:xfrm>
        </p:spPr>
        <p:txBody>
          <a:bodyPr/>
          <a:lstStyle/>
          <a:p>
            <a:r>
              <a:rPr lang="en-GB" dirty="0">
                <a:latin typeface="Accord Heavy SF" panose="020BE200000000000000" pitchFamily="34" charset="0"/>
              </a:rPr>
              <a:t>A talk by Revd Roger Farnworth</a:t>
            </a:r>
          </a:p>
          <a:p>
            <a:r>
              <a:rPr lang="en-GB" dirty="0">
                <a:latin typeface="Accord Heavy SF" panose="020BE200000000000000" pitchFamily="34" charset="0"/>
              </a:rPr>
              <a:t>The Friends of Ironbridge Gorge Museum Trust</a:t>
            </a:r>
          </a:p>
          <a:p>
            <a:r>
              <a:rPr lang="en-GB" dirty="0">
                <a:latin typeface="Accord Heavy SF" panose="020BE200000000000000" pitchFamily="34" charset="0"/>
              </a:rPr>
              <a:t>7.30pm 18</a:t>
            </a:r>
            <a:r>
              <a:rPr lang="en-GB" baseline="30000" dirty="0">
                <a:latin typeface="Accord Heavy SF" panose="020BE200000000000000" pitchFamily="34" charset="0"/>
              </a:rPr>
              <a:t>th</a:t>
            </a:r>
            <a:r>
              <a:rPr lang="en-GB" dirty="0">
                <a:latin typeface="Accord Heavy SF" panose="020BE200000000000000" pitchFamily="34" charset="0"/>
              </a:rPr>
              <a:t> October 2023.</a:t>
            </a:r>
            <a:endParaRPr lang="en-US" dirty="0">
              <a:latin typeface="Accord Heavy SF" panose="020BE200000000000000" pitchFamily="34" charset="0"/>
            </a:endParaRPr>
          </a:p>
        </p:txBody>
      </p:sp>
    </p:spTree>
    <p:extLst>
      <p:ext uri="{BB962C8B-B14F-4D97-AF65-F5344CB8AC3E}">
        <p14:creationId xmlns:p14="http://schemas.microsoft.com/office/powerpoint/2010/main" val="48654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FEC4F-C19D-5C62-579F-C200E68DD5FD}"/>
              </a:ext>
            </a:extLst>
          </p:cNvPr>
          <p:cNvSpPr>
            <a:spLocks noGrp="1"/>
          </p:cNvSpPr>
          <p:nvPr>
            <p:ph type="title"/>
          </p:nvPr>
        </p:nvSpPr>
        <p:spPr/>
        <p:txBody>
          <a:bodyPr/>
          <a:lstStyle/>
          <a:p>
            <a:pPr algn="ctr"/>
            <a:r>
              <a:rPr lang="en-GB" dirty="0">
                <a:solidFill>
                  <a:srgbClr val="FFFF00"/>
                </a:solidFill>
                <a:latin typeface="Accord Heavy SF" panose="020BE200000000000000" pitchFamily="34" charset="0"/>
              </a:rPr>
              <a:t>Tramroads in East Shropshire</a:t>
            </a:r>
            <a:endParaRPr lang="en-US" dirty="0">
              <a:solidFill>
                <a:srgbClr val="FFFF00"/>
              </a:solidFill>
              <a:latin typeface="Accord Heavy SF" panose="020BE200000000000000" pitchFamily="34" charset="0"/>
            </a:endParaRPr>
          </a:p>
        </p:txBody>
      </p:sp>
      <p:sp>
        <p:nvSpPr>
          <p:cNvPr id="3" name="Content Placeholder 2">
            <a:extLst>
              <a:ext uri="{FF2B5EF4-FFF2-40B4-BE49-F238E27FC236}">
                <a16:creationId xmlns:a16="http://schemas.microsoft.com/office/drawing/2014/main" id="{B1431A25-F382-5AEC-370E-6EE0F7C58571}"/>
              </a:ext>
            </a:extLst>
          </p:cNvPr>
          <p:cNvSpPr>
            <a:spLocks noGrp="1"/>
          </p:cNvSpPr>
          <p:nvPr>
            <p:ph idx="1"/>
          </p:nvPr>
        </p:nvSpPr>
        <p:spPr/>
        <p:txBody>
          <a:bodyPr>
            <a:normAutofit/>
          </a:bodyPr>
          <a:lstStyle/>
          <a:p>
            <a:pPr marL="0" indent="0" algn="ctr">
              <a:buNone/>
            </a:pPr>
            <a:r>
              <a:rPr lang="en-GB" sz="2400" dirty="0">
                <a:latin typeface="Accord Heavy SF" panose="020BE200000000000000" pitchFamily="34" charset="0"/>
              </a:rPr>
              <a:t>Notes for this talk can be found on the following </a:t>
            </a:r>
          </a:p>
          <a:p>
            <a:pPr marL="0" indent="0" algn="ctr">
              <a:buNone/>
            </a:pPr>
            <a:r>
              <a:rPr lang="en-GB" sz="2400" dirty="0">
                <a:latin typeface="Accord Heavy SF" panose="020BE200000000000000" pitchFamily="34" charset="0"/>
              </a:rPr>
              <a:t>link on my blog (rogerfarnworth.com):</a:t>
            </a:r>
          </a:p>
          <a:p>
            <a:pPr marL="0" indent="0" algn="ctr">
              <a:buNone/>
            </a:pPr>
            <a:r>
              <a:rPr lang="en-GB" sz="1200" dirty="0">
                <a:latin typeface="Accord Heavy SF" panose="020BE200000000000000" pitchFamily="34" charset="0"/>
              </a:rPr>
              <a:t> </a:t>
            </a:r>
          </a:p>
          <a:p>
            <a:pPr marL="0" indent="0" algn="ctr">
              <a:buNone/>
            </a:pPr>
            <a:r>
              <a:rPr lang="en-US" sz="2000" dirty="0">
                <a:latin typeface="Accord Heavy SF" panose="020BE200000000000000" pitchFamily="34" charset="0"/>
              </a:rPr>
              <a:t>https://rogerfarnworth.com/2023/01/22/ancient-tramroads-near-telford-part-10-an-overview-of-the-east-shropshire-areas-tramroad-network/</a:t>
            </a:r>
          </a:p>
          <a:p>
            <a:pPr marL="0" indent="0" algn="ctr">
              <a:buNone/>
            </a:pPr>
            <a:endParaRPr lang="en-US" sz="2400" dirty="0">
              <a:latin typeface="Accord Heavy SF" panose="020BE200000000000000" pitchFamily="34" charset="0"/>
            </a:endParaRPr>
          </a:p>
        </p:txBody>
      </p:sp>
      <p:pic>
        <p:nvPicPr>
          <p:cNvPr id="5" name="Picture 4" descr="A qr code with black squares&#10;&#10;Description automatically generated">
            <a:extLst>
              <a:ext uri="{FF2B5EF4-FFF2-40B4-BE49-F238E27FC236}">
                <a16:creationId xmlns:a16="http://schemas.microsoft.com/office/drawing/2014/main" id="{711CB830-1F00-2FC0-EBBB-863CDF0D7C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57775" y="4001294"/>
            <a:ext cx="2076450" cy="2076450"/>
          </a:xfrm>
          <a:prstGeom prst="rect">
            <a:avLst/>
          </a:prstGeom>
        </p:spPr>
      </p:pic>
    </p:spTree>
    <p:extLst>
      <p:ext uri="{BB962C8B-B14F-4D97-AF65-F5344CB8AC3E}">
        <p14:creationId xmlns:p14="http://schemas.microsoft.com/office/powerpoint/2010/main" val="31412252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FEC4F-C19D-5C62-579F-C200E68DD5FD}"/>
              </a:ext>
            </a:extLst>
          </p:cNvPr>
          <p:cNvSpPr>
            <a:spLocks noGrp="1"/>
          </p:cNvSpPr>
          <p:nvPr>
            <p:ph type="title"/>
          </p:nvPr>
        </p:nvSpPr>
        <p:spPr/>
        <p:txBody>
          <a:bodyPr/>
          <a:lstStyle/>
          <a:p>
            <a:pPr algn="ctr"/>
            <a:r>
              <a:rPr lang="en-GB" dirty="0">
                <a:solidFill>
                  <a:srgbClr val="FFFF00"/>
                </a:solidFill>
                <a:latin typeface="Accord Heavy SF" panose="020BE200000000000000" pitchFamily="34" charset="0"/>
              </a:rPr>
              <a:t>Tramroads</a:t>
            </a:r>
            <a:r>
              <a:rPr lang="en-GB" dirty="0">
                <a:latin typeface="Accord Heavy SF" panose="020BE200000000000000" pitchFamily="34" charset="0"/>
              </a:rPr>
              <a:t> </a:t>
            </a:r>
            <a:r>
              <a:rPr lang="en-GB" dirty="0">
                <a:solidFill>
                  <a:srgbClr val="FFFF00"/>
                </a:solidFill>
                <a:latin typeface="Accord Heavy SF" panose="020BE200000000000000" pitchFamily="34" charset="0"/>
              </a:rPr>
              <a:t>in</a:t>
            </a:r>
            <a:r>
              <a:rPr lang="en-GB" dirty="0">
                <a:latin typeface="Accord Heavy SF" panose="020BE200000000000000" pitchFamily="34" charset="0"/>
              </a:rPr>
              <a:t> </a:t>
            </a:r>
            <a:r>
              <a:rPr lang="en-GB" dirty="0">
                <a:solidFill>
                  <a:srgbClr val="FFFF00"/>
                </a:solidFill>
                <a:latin typeface="Accord Heavy SF" panose="020BE200000000000000" pitchFamily="34" charset="0"/>
              </a:rPr>
              <a:t>East Shropshire</a:t>
            </a:r>
            <a:endParaRPr lang="en-US" dirty="0">
              <a:solidFill>
                <a:srgbClr val="FFFF00"/>
              </a:solidFill>
              <a:latin typeface="Accord Heavy SF" panose="020BE200000000000000" pitchFamily="34" charset="0"/>
            </a:endParaRPr>
          </a:p>
        </p:txBody>
      </p:sp>
      <p:sp>
        <p:nvSpPr>
          <p:cNvPr id="3" name="Content Placeholder 2">
            <a:extLst>
              <a:ext uri="{FF2B5EF4-FFF2-40B4-BE49-F238E27FC236}">
                <a16:creationId xmlns:a16="http://schemas.microsoft.com/office/drawing/2014/main" id="{B1431A25-F382-5AEC-370E-6EE0F7C58571}"/>
              </a:ext>
            </a:extLst>
          </p:cNvPr>
          <p:cNvSpPr>
            <a:spLocks noGrp="1"/>
          </p:cNvSpPr>
          <p:nvPr>
            <p:ph idx="1"/>
          </p:nvPr>
        </p:nvSpPr>
        <p:spPr>
          <a:xfrm>
            <a:off x="838201" y="1690688"/>
            <a:ext cx="7086599" cy="4486275"/>
          </a:xfrm>
        </p:spPr>
        <p:txBody>
          <a:bodyPr>
            <a:normAutofit fontScale="92500" lnSpcReduction="10000"/>
          </a:bodyPr>
          <a:lstStyle/>
          <a:p>
            <a:pPr marL="0" indent="0">
              <a:buNone/>
            </a:pPr>
            <a:r>
              <a:rPr lang="en-GB" dirty="0">
                <a:latin typeface="Accord Heavy SF" panose="020BE200000000000000" pitchFamily="34" charset="0"/>
              </a:rPr>
              <a:t>Resources:</a:t>
            </a:r>
            <a:endParaRPr lang="en-GB" sz="1100" dirty="0">
              <a:latin typeface="Accord Heavy SF" panose="020BE200000000000000" pitchFamily="34" charset="0"/>
            </a:endParaRPr>
          </a:p>
          <a:p>
            <a:pPr marL="0" indent="0">
              <a:buNone/>
            </a:pPr>
            <a:r>
              <a:rPr lang="en-GB" sz="1100" dirty="0">
                <a:latin typeface="Accord Heavy SF" panose="020BE200000000000000" pitchFamily="34" charset="0"/>
              </a:rPr>
              <a:t> </a:t>
            </a:r>
          </a:p>
          <a:p>
            <a:pPr>
              <a:lnSpc>
                <a:spcPct val="100000"/>
              </a:lnSpc>
            </a:pPr>
            <a:r>
              <a:rPr lang="en-GB" sz="1900" dirty="0">
                <a:latin typeface="Accord Heavy SF" panose="020BE200000000000000" pitchFamily="34" charset="0"/>
              </a:rPr>
              <a:t>Bertram Baxter; </a:t>
            </a:r>
            <a:r>
              <a:rPr lang="en-GB" sz="1900" i="1" dirty="0">
                <a:solidFill>
                  <a:srgbClr val="FFFF00"/>
                </a:solidFill>
                <a:latin typeface="Accord Heavy SF" panose="020BE200000000000000" pitchFamily="34" charset="0"/>
              </a:rPr>
              <a:t>Stone Blocks and Iron Rails </a:t>
            </a:r>
            <a:r>
              <a:rPr lang="en-GB" sz="1900" dirty="0">
                <a:latin typeface="Accord Heavy SF" panose="020BE200000000000000" pitchFamily="34" charset="0"/>
              </a:rPr>
              <a:t>; David &amp; Charles, Newton Abbott, 1966.</a:t>
            </a:r>
            <a:endParaRPr lang="en-GB" sz="1900" dirty="0">
              <a:latin typeface="Accord SF" pitchFamily="2" charset="0"/>
            </a:endParaRPr>
          </a:p>
          <a:p>
            <a:pPr>
              <a:lnSpc>
                <a:spcPct val="100000"/>
              </a:lnSpc>
            </a:pPr>
            <a:r>
              <a:rPr lang="en-GB" sz="1900" dirty="0">
                <a:latin typeface="Accord Heavy SF" panose="020BE200000000000000" pitchFamily="34" charset="0"/>
              </a:rPr>
              <a:t>Mark Jones; </a:t>
            </a:r>
            <a:r>
              <a:rPr lang="en-GB" sz="1900" i="1" dirty="0">
                <a:solidFill>
                  <a:srgbClr val="FFFF00"/>
                </a:solidFill>
                <a:latin typeface="Accord Heavy SF" panose="020BE200000000000000" pitchFamily="34" charset="0"/>
              </a:rPr>
              <a:t>Discovering Britain’s First Railways </a:t>
            </a:r>
            <a:r>
              <a:rPr lang="en-GB" sz="1900" dirty="0">
                <a:latin typeface="Accord Heavy SF" panose="020BE200000000000000" pitchFamily="34" charset="0"/>
              </a:rPr>
              <a:t>; The History Press, Cheltenham, 2012.</a:t>
            </a:r>
          </a:p>
          <a:p>
            <a:pPr>
              <a:lnSpc>
                <a:spcPct val="100000"/>
              </a:lnSpc>
            </a:pPr>
            <a:r>
              <a:rPr lang="en-GB" sz="1900" dirty="0">
                <a:latin typeface="Accord Heavy SF" panose="020BE200000000000000" pitchFamily="34" charset="0"/>
              </a:rPr>
              <a:t>Derek Hayes; </a:t>
            </a:r>
            <a:r>
              <a:rPr lang="en-GB" sz="1900" i="1" dirty="0">
                <a:solidFill>
                  <a:srgbClr val="FFFF00"/>
                </a:solidFill>
                <a:latin typeface="Accord Heavy SF" panose="020BE200000000000000" pitchFamily="34" charset="0"/>
              </a:rPr>
              <a:t>The First Railways </a:t>
            </a:r>
            <a:r>
              <a:rPr lang="en-GB" sz="1900" dirty="0">
                <a:latin typeface="Accord Heavy SF" panose="020BE200000000000000" pitchFamily="34" charset="0"/>
              </a:rPr>
              <a:t>; The Times, HarperCollins, Glasgow, 2017.</a:t>
            </a:r>
          </a:p>
          <a:p>
            <a:pPr>
              <a:lnSpc>
                <a:spcPct val="100000"/>
              </a:lnSpc>
            </a:pPr>
            <a:r>
              <a:rPr lang="en-GB" sz="1900" dirty="0">
                <a:latin typeface="Accord Heavy SF" panose="020BE200000000000000" pitchFamily="34" charset="0"/>
              </a:rPr>
              <a:t>Heather Hurley; </a:t>
            </a:r>
            <a:r>
              <a:rPr lang="en-GB" sz="1900" i="1" dirty="0">
                <a:solidFill>
                  <a:srgbClr val="FFFF00"/>
                </a:solidFill>
                <a:latin typeface="Accord Heavy SF" panose="020BE200000000000000" pitchFamily="34" charset="0"/>
              </a:rPr>
              <a:t>Horse Drawn Tramways of the Wye Valley </a:t>
            </a:r>
            <a:r>
              <a:rPr lang="en-GB" sz="1900" dirty="0">
                <a:latin typeface="Accord Heavy SF" panose="020BE200000000000000" pitchFamily="34" charset="0"/>
              </a:rPr>
              <a:t>; </a:t>
            </a:r>
            <a:r>
              <a:rPr lang="en-GB" sz="1900" dirty="0" err="1">
                <a:latin typeface="Accord Heavy SF" panose="020BE200000000000000" pitchFamily="34" charset="0"/>
              </a:rPr>
              <a:t>Logaston</a:t>
            </a:r>
            <a:r>
              <a:rPr lang="en-GB" sz="1900" dirty="0">
                <a:latin typeface="Accord Heavy SF" panose="020BE200000000000000" pitchFamily="34" charset="0"/>
              </a:rPr>
              <a:t> Press, </a:t>
            </a:r>
            <a:r>
              <a:rPr lang="en-GB" sz="1900" dirty="0" err="1">
                <a:latin typeface="Accord Heavy SF" panose="020BE200000000000000" pitchFamily="34" charset="0"/>
              </a:rPr>
              <a:t>Eardisley</a:t>
            </a:r>
            <a:r>
              <a:rPr lang="en-GB" sz="1900" dirty="0">
                <a:latin typeface="Accord Heavy SF" panose="020BE200000000000000" pitchFamily="34" charset="0"/>
              </a:rPr>
              <a:t>, 2022.</a:t>
            </a:r>
          </a:p>
          <a:p>
            <a:pPr>
              <a:lnSpc>
                <a:spcPct val="100000"/>
              </a:lnSpc>
            </a:pPr>
            <a:r>
              <a:rPr lang="en-GB" sz="1900" dirty="0">
                <a:latin typeface="Accord Heavy SF" panose="020BE200000000000000" pitchFamily="34" charset="0"/>
              </a:rPr>
              <a:t>R.F. Savage &amp; &amp; L.D.W. Smith; </a:t>
            </a:r>
            <a:r>
              <a:rPr lang="en-GB" sz="1900" dirty="0">
                <a:solidFill>
                  <a:srgbClr val="FFFF00"/>
                </a:solidFill>
                <a:latin typeface="Accord Heavy SF" panose="020BE200000000000000" pitchFamily="34" charset="0"/>
              </a:rPr>
              <a:t>The Waggon-ways and Plate-ways of East Shropshire</a:t>
            </a:r>
            <a:r>
              <a:rPr lang="en-GB" sz="1900" dirty="0">
                <a:latin typeface="Accord Heavy SF" panose="020BE200000000000000" pitchFamily="34" charset="0"/>
              </a:rPr>
              <a:t> ; Birmingham School of Architecture, 1965. </a:t>
            </a:r>
            <a:r>
              <a:rPr lang="en-GB" sz="1900" dirty="0">
                <a:latin typeface="Accord Light SF" pitchFamily="2" charset="0"/>
              </a:rPr>
              <a:t>(Ironbridge Museum Trust Archive)</a:t>
            </a:r>
          </a:p>
          <a:p>
            <a:pPr>
              <a:lnSpc>
                <a:spcPct val="100000"/>
              </a:lnSpc>
            </a:pPr>
            <a:r>
              <a:rPr lang="en-GB" sz="1900" b="1" dirty="0">
                <a:latin typeface="Accord Heavy SF" panose="020BE200000000000000" pitchFamily="34" charset="0"/>
              </a:rPr>
              <a:t>The International Conferences on Early Railways </a:t>
            </a:r>
          </a:p>
          <a:p>
            <a:endParaRPr lang="en-GB" sz="2400" dirty="0">
              <a:latin typeface="Accord Heavy SF" panose="020BE200000000000000" pitchFamily="34" charset="0"/>
            </a:endParaRPr>
          </a:p>
          <a:p>
            <a:endParaRPr lang="en-US" sz="2000" dirty="0">
              <a:latin typeface="Accord Heavy SF" panose="020BE200000000000000" pitchFamily="34" charset="0"/>
            </a:endParaRPr>
          </a:p>
          <a:p>
            <a:pPr marL="0" indent="0" algn="ctr">
              <a:buNone/>
            </a:pPr>
            <a:endParaRPr lang="en-US" sz="2400" dirty="0">
              <a:latin typeface="Accord Heavy SF" panose="020BE200000000000000" pitchFamily="34" charset="0"/>
            </a:endParaRPr>
          </a:p>
        </p:txBody>
      </p:sp>
      <p:pic>
        <p:nvPicPr>
          <p:cNvPr id="6" name="Picture 5" descr="A qr code with a black arrow&#10;&#10;Description automatically generated">
            <a:extLst>
              <a:ext uri="{FF2B5EF4-FFF2-40B4-BE49-F238E27FC236}">
                <a16:creationId xmlns:a16="http://schemas.microsoft.com/office/drawing/2014/main" id="{FF7E51A1-599B-D119-CDE5-62E17AA9E0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72448" y="4148136"/>
            <a:ext cx="1485899" cy="1485899"/>
          </a:xfrm>
          <a:prstGeom prst="rect">
            <a:avLst/>
          </a:prstGeom>
        </p:spPr>
      </p:pic>
      <p:pic>
        <p:nvPicPr>
          <p:cNvPr id="8" name="Picture 7" descr="A qr code with a black arrow&#10;&#10;Description automatically generated">
            <a:extLst>
              <a:ext uri="{FF2B5EF4-FFF2-40B4-BE49-F238E27FC236}">
                <a16:creationId xmlns:a16="http://schemas.microsoft.com/office/drawing/2014/main" id="{1007A909-D77D-7F99-9F09-E1C73BC4C0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53398" y="2433636"/>
            <a:ext cx="1485900" cy="1485900"/>
          </a:xfrm>
          <a:prstGeom prst="rect">
            <a:avLst/>
          </a:prstGeom>
        </p:spPr>
      </p:pic>
      <p:pic>
        <p:nvPicPr>
          <p:cNvPr id="10" name="Picture 9" descr="A qr code on a white background&#10;&#10;Description automatically generated">
            <a:extLst>
              <a:ext uri="{FF2B5EF4-FFF2-40B4-BE49-F238E27FC236}">
                <a16:creationId xmlns:a16="http://schemas.microsoft.com/office/drawing/2014/main" id="{B10F422F-584E-C764-9F45-3B09A1A95D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67898" y="4148134"/>
            <a:ext cx="1485901" cy="1485901"/>
          </a:xfrm>
          <a:prstGeom prst="rect">
            <a:avLst/>
          </a:prstGeom>
        </p:spPr>
      </p:pic>
      <p:pic>
        <p:nvPicPr>
          <p:cNvPr id="13" name="Picture 12" descr="A qr code with a black arrow&#10;&#10;Description automatically generated">
            <a:extLst>
              <a:ext uri="{FF2B5EF4-FFF2-40B4-BE49-F238E27FC236}">
                <a16:creationId xmlns:a16="http://schemas.microsoft.com/office/drawing/2014/main" id="{7A4B1A26-96AD-EBD9-6099-706440D7ECE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67897" y="2433637"/>
            <a:ext cx="1485900" cy="1485900"/>
          </a:xfrm>
          <a:prstGeom prst="rect">
            <a:avLst/>
          </a:prstGeom>
        </p:spPr>
      </p:pic>
    </p:spTree>
    <p:extLst>
      <p:ext uri="{BB962C8B-B14F-4D97-AF65-F5344CB8AC3E}">
        <p14:creationId xmlns:p14="http://schemas.microsoft.com/office/powerpoint/2010/main" val="32536852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3F20D-FAF3-9054-758E-B995567BBC41}"/>
              </a:ext>
            </a:extLst>
          </p:cNvPr>
          <p:cNvSpPr>
            <a:spLocks noGrp="1"/>
          </p:cNvSpPr>
          <p:nvPr>
            <p:ph type="title"/>
          </p:nvPr>
        </p:nvSpPr>
        <p:spPr>
          <a:xfrm>
            <a:off x="489285" y="365125"/>
            <a:ext cx="11411109" cy="1325563"/>
          </a:xfrm>
        </p:spPr>
        <p:txBody>
          <a:bodyPr>
            <a:normAutofit/>
          </a:bodyPr>
          <a:lstStyle/>
          <a:p>
            <a:r>
              <a:rPr lang="en-GB" sz="4000" dirty="0">
                <a:latin typeface="Accord Heavy SF" panose="020BE200000000000000" pitchFamily="34" charset="0"/>
              </a:rPr>
              <a:t>Early History – Railways/Tramroads (1)</a:t>
            </a:r>
            <a:endParaRPr lang="en-US" sz="4000" dirty="0">
              <a:latin typeface="Accord Heavy SF" panose="020BE200000000000000" pitchFamily="34" charset="0"/>
            </a:endParaRPr>
          </a:p>
        </p:txBody>
      </p:sp>
      <p:sp>
        <p:nvSpPr>
          <p:cNvPr id="4" name="Content Placeholder 3">
            <a:extLst>
              <a:ext uri="{FF2B5EF4-FFF2-40B4-BE49-F238E27FC236}">
                <a16:creationId xmlns:a16="http://schemas.microsoft.com/office/drawing/2014/main" id="{FF41171C-B988-AF21-D50C-D20932E45B3E}"/>
              </a:ext>
            </a:extLst>
          </p:cNvPr>
          <p:cNvSpPr>
            <a:spLocks noGrp="1"/>
          </p:cNvSpPr>
          <p:nvPr>
            <p:ph sz="half" idx="2"/>
          </p:nvPr>
        </p:nvSpPr>
        <p:spPr>
          <a:xfrm>
            <a:off x="6840860" y="1556154"/>
            <a:ext cx="4547286" cy="4540410"/>
          </a:xfrm>
        </p:spPr>
        <p:txBody>
          <a:bodyPr>
            <a:normAutofit/>
          </a:bodyPr>
          <a:lstStyle/>
          <a:p>
            <a:pPr marL="0" indent="0">
              <a:buNone/>
            </a:pPr>
            <a:r>
              <a:rPr lang="en-GB" u="sng" dirty="0" err="1">
                <a:latin typeface="Accord Heavy SF" panose="020BE200000000000000" pitchFamily="34" charset="0"/>
              </a:rPr>
              <a:t>Rutways</a:t>
            </a:r>
            <a:endParaRPr lang="en-GB" u="sng" dirty="0">
              <a:latin typeface="Accord Heavy SF" panose="020BE200000000000000" pitchFamily="34" charset="0"/>
            </a:endParaRPr>
          </a:p>
          <a:p>
            <a:pPr marL="0" indent="0">
              <a:buNone/>
            </a:pPr>
            <a:endParaRPr lang="en-GB" sz="2200" u="sng" dirty="0">
              <a:latin typeface="Accord Heavy SF" panose="020BE200000000000000" pitchFamily="34" charset="0"/>
            </a:endParaRPr>
          </a:p>
          <a:p>
            <a:pPr marL="0" indent="0">
              <a:buNone/>
            </a:pPr>
            <a:r>
              <a:rPr lang="en-GB" sz="2200" dirty="0">
                <a:latin typeface="Accord Heavy SF" panose="020BE200000000000000" pitchFamily="34" charset="0"/>
              </a:rPr>
              <a:t>A </a:t>
            </a:r>
            <a:r>
              <a:rPr lang="en-GB" sz="2200" dirty="0" err="1">
                <a:latin typeface="Accord Heavy SF" panose="020BE200000000000000" pitchFamily="34" charset="0"/>
              </a:rPr>
              <a:t>Rutway</a:t>
            </a:r>
            <a:r>
              <a:rPr lang="en-GB" sz="2200" dirty="0">
                <a:latin typeface="Accord Heavy SF" panose="020BE200000000000000" pitchFamily="34" charset="0"/>
              </a:rPr>
              <a:t> on Isthmus of Corinth was in use between 650 BC and 1st century AD but after appears to have been forgotten.</a:t>
            </a:r>
          </a:p>
          <a:p>
            <a:pPr marL="0" indent="0">
              <a:buNone/>
            </a:pPr>
            <a:endParaRPr lang="en-GB" sz="2200" dirty="0">
              <a:latin typeface="Accord Heavy SF" panose="020BE200000000000000" pitchFamily="34" charset="0"/>
            </a:endParaRPr>
          </a:p>
          <a:p>
            <a:pPr marL="0" indent="0" algn="r">
              <a:buNone/>
            </a:pPr>
            <a:r>
              <a:rPr lang="en-GB" sz="1600" dirty="0">
                <a:latin typeface="Accord Heavy SF" panose="020BE200000000000000" pitchFamily="34" charset="0"/>
              </a:rPr>
              <a:t>[https://www.timetoast.com/timelines/railroads-a167585d-a6ef-4bea-9b81-a141344ce16d, accessed on 9th January 2023.]</a:t>
            </a:r>
            <a:endParaRPr lang="en-US" sz="1600" dirty="0">
              <a:latin typeface="Accord Heavy SF" panose="020BE200000000000000" pitchFamily="34" charset="0"/>
            </a:endParaRPr>
          </a:p>
        </p:txBody>
      </p:sp>
      <p:pic>
        <p:nvPicPr>
          <p:cNvPr id="7" name="Content Placeholder 6">
            <a:extLst>
              <a:ext uri="{FF2B5EF4-FFF2-40B4-BE49-F238E27FC236}">
                <a16:creationId xmlns:a16="http://schemas.microsoft.com/office/drawing/2014/main" id="{0BED7401-7144-4C6F-261B-420B715AE1B6}"/>
              </a:ext>
            </a:extLst>
          </p:cNvPr>
          <p:cNvPicPr>
            <a:picLocks noGrp="1" noChangeAspect="1"/>
          </p:cNvPicPr>
          <p:nvPr>
            <p:ph sz="half" idx="1"/>
          </p:nvPr>
        </p:nvPicPr>
        <p:blipFill>
          <a:blip r:embed="rId2"/>
          <a:stretch>
            <a:fillRect/>
          </a:stretch>
        </p:blipFill>
        <p:spPr>
          <a:xfrm>
            <a:off x="489285" y="1556154"/>
            <a:ext cx="6055894" cy="4540410"/>
          </a:xfrm>
          <a:prstGeom prst="rect">
            <a:avLst/>
          </a:prstGeom>
        </p:spPr>
      </p:pic>
    </p:spTree>
    <p:extLst>
      <p:ext uri="{BB962C8B-B14F-4D97-AF65-F5344CB8AC3E}">
        <p14:creationId xmlns:p14="http://schemas.microsoft.com/office/powerpoint/2010/main" val="12763438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3F20D-FAF3-9054-758E-B995567BBC41}"/>
              </a:ext>
            </a:extLst>
          </p:cNvPr>
          <p:cNvSpPr>
            <a:spLocks noGrp="1"/>
          </p:cNvSpPr>
          <p:nvPr>
            <p:ph type="title"/>
          </p:nvPr>
        </p:nvSpPr>
        <p:spPr/>
        <p:txBody>
          <a:bodyPr>
            <a:normAutofit/>
          </a:bodyPr>
          <a:lstStyle/>
          <a:p>
            <a:r>
              <a:rPr lang="en-GB" sz="4000" dirty="0">
                <a:latin typeface="Accord Heavy SF" panose="020BE200000000000000" pitchFamily="34" charset="0"/>
              </a:rPr>
              <a:t>Early History – Railways/Tramroads (2)</a:t>
            </a:r>
            <a:endParaRPr lang="en-US" sz="4000" dirty="0">
              <a:latin typeface="Accord Heavy SF" panose="020BE200000000000000" pitchFamily="34" charset="0"/>
            </a:endParaRPr>
          </a:p>
        </p:txBody>
      </p:sp>
      <p:sp>
        <p:nvSpPr>
          <p:cNvPr id="5" name="Content Placeholder 4">
            <a:extLst>
              <a:ext uri="{FF2B5EF4-FFF2-40B4-BE49-F238E27FC236}">
                <a16:creationId xmlns:a16="http://schemas.microsoft.com/office/drawing/2014/main" id="{87C9B5C7-4F94-E4FC-1AA5-FDEB3AED49F1}"/>
              </a:ext>
            </a:extLst>
          </p:cNvPr>
          <p:cNvSpPr>
            <a:spLocks noGrp="1"/>
          </p:cNvSpPr>
          <p:nvPr>
            <p:ph sz="half" idx="2"/>
          </p:nvPr>
        </p:nvSpPr>
        <p:spPr>
          <a:xfrm>
            <a:off x="5904411" y="1825625"/>
            <a:ext cx="5449389" cy="4351338"/>
          </a:xfrm>
        </p:spPr>
        <p:txBody>
          <a:bodyPr>
            <a:normAutofit fontScale="92500" lnSpcReduction="10000"/>
          </a:bodyPr>
          <a:lstStyle/>
          <a:p>
            <a:pPr>
              <a:lnSpc>
                <a:spcPct val="110000"/>
              </a:lnSpc>
            </a:pPr>
            <a:r>
              <a:rPr lang="en-GB" sz="2200" dirty="0">
                <a:latin typeface="Accord Heavy SF" panose="020BE200000000000000" pitchFamily="34" charset="0"/>
              </a:rPr>
              <a:t>The very earliest, primitive ‘railways’ in this area were some of the earliest in the UK, but </a:t>
            </a:r>
            <a:r>
              <a:rPr lang="en-GB" sz="2200" u="sng" dirty="0">
                <a:latin typeface="Accord Heavy SF" panose="020BE200000000000000" pitchFamily="34" charset="0"/>
              </a:rPr>
              <a:t>not</a:t>
            </a:r>
            <a:r>
              <a:rPr lang="en-GB" sz="2200" dirty="0">
                <a:latin typeface="Accord Heavy SF" panose="020BE200000000000000" pitchFamily="34" charset="0"/>
              </a:rPr>
              <a:t> the earliest.</a:t>
            </a:r>
            <a:endParaRPr lang="en-GB" sz="2200" dirty="0">
              <a:solidFill>
                <a:srgbClr val="444444"/>
              </a:solidFill>
              <a:latin typeface="Accord Heavy SF" panose="020BE200000000000000" pitchFamily="34" charset="0"/>
            </a:endParaRPr>
          </a:p>
          <a:p>
            <a:endParaRPr lang="en-GB" sz="1600" b="0" i="0" dirty="0">
              <a:solidFill>
                <a:srgbClr val="444444"/>
              </a:solidFill>
              <a:effectLst/>
              <a:latin typeface="Accord Heavy SF" panose="020BE200000000000000" pitchFamily="34" charset="0"/>
            </a:endParaRPr>
          </a:p>
          <a:p>
            <a:pPr>
              <a:lnSpc>
                <a:spcPct val="110000"/>
              </a:lnSpc>
            </a:pPr>
            <a:r>
              <a:rPr lang="en-GB" sz="2200" dirty="0">
                <a:latin typeface="Accord Heavy SF" panose="020BE200000000000000" pitchFamily="34" charset="0"/>
              </a:rPr>
              <a:t>Some Cornish ‘</a:t>
            </a:r>
            <a:r>
              <a:rPr lang="en-GB" sz="2200" dirty="0" err="1">
                <a:latin typeface="Accord Heavy SF" panose="020BE200000000000000" pitchFamily="34" charset="0"/>
              </a:rPr>
              <a:t>rutways</a:t>
            </a:r>
            <a:r>
              <a:rPr lang="en-GB" sz="2200" dirty="0">
                <a:latin typeface="Accord Heavy SF" panose="020BE200000000000000" pitchFamily="34" charset="0"/>
              </a:rPr>
              <a:t>’ might date back to the 1550s</a:t>
            </a:r>
          </a:p>
          <a:p>
            <a:endParaRPr lang="en-GB" sz="1600" dirty="0">
              <a:solidFill>
                <a:srgbClr val="444444"/>
              </a:solidFill>
              <a:latin typeface="Accord Heavy SF" panose="020BE200000000000000" pitchFamily="34" charset="0"/>
            </a:endParaRPr>
          </a:p>
          <a:p>
            <a:pPr>
              <a:lnSpc>
                <a:spcPct val="110000"/>
              </a:lnSpc>
            </a:pPr>
            <a:r>
              <a:rPr lang="en-GB" sz="2200" dirty="0">
                <a:latin typeface="Accord Heavy SF" panose="020BE200000000000000" pitchFamily="34" charset="0"/>
              </a:rPr>
              <a:t>The first ‘railways’ elsewhere in England probably date, at the earliest, from the second half of the 16th century and were associated with mines where German-speaking miners were employed.</a:t>
            </a:r>
          </a:p>
          <a:p>
            <a:endParaRPr lang="en-GB" sz="2200" dirty="0">
              <a:latin typeface="Accord Heavy SF" panose="020BE200000000000000" pitchFamily="34" charset="0"/>
            </a:endParaRPr>
          </a:p>
          <a:p>
            <a:endParaRPr lang="en-GB" sz="2200" dirty="0">
              <a:latin typeface="Accord Heavy SF" panose="020BE200000000000000" pitchFamily="34" charset="0"/>
            </a:endParaRPr>
          </a:p>
          <a:p>
            <a:endParaRPr lang="en-US" sz="2400" dirty="0">
              <a:latin typeface="Accord Heavy SF" panose="020BE200000000000000" pitchFamily="34" charset="0"/>
            </a:endParaRPr>
          </a:p>
        </p:txBody>
      </p:sp>
      <p:sp>
        <p:nvSpPr>
          <p:cNvPr id="13" name="Content Placeholder 12">
            <a:extLst>
              <a:ext uri="{FF2B5EF4-FFF2-40B4-BE49-F238E27FC236}">
                <a16:creationId xmlns:a16="http://schemas.microsoft.com/office/drawing/2014/main" id="{73AF8F64-321C-E685-EC75-483E24A9694E}"/>
              </a:ext>
            </a:extLst>
          </p:cNvPr>
          <p:cNvSpPr>
            <a:spLocks noGrp="1"/>
          </p:cNvSpPr>
          <p:nvPr>
            <p:ph sz="half" idx="1"/>
          </p:nvPr>
        </p:nvSpPr>
        <p:spPr>
          <a:xfrm>
            <a:off x="838200" y="1825625"/>
            <a:ext cx="4700451" cy="4351338"/>
          </a:xfrm>
        </p:spPr>
        <p:txBody>
          <a:bodyPr>
            <a:normAutofit fontScale="92500" lnSpcReduction="10000"/>
          </a:bodyPr>
          <a:lstStyle/>
          <a:p>
            <a:pPr marL="0" indent="0" algn="ctr">
              <a:buNone/>
            </a:pPr>
            <a:endParaRPr lang="en-GB" i="1" dirty="0"/>
          </a:p>
          <a:p>
            <a:pPr marL="0" indent="0" algn="ctr">
              <a:buNone/>
            </a:pPr>
            <a:endParaRPr lang="en-GB" i="1" dirty="0"/>
          </a:p>
          <a:p>
            <a:pPr marL="0" indent="0" algn="ctr">
              <a:buNone/>
            </a:pPr>
            <a:endParaRPr lang="en-GB" i="1" dirty="0"/>
          </a:p>
          <a:p>
            <a:pPr marL="0" indent="0" algn="ctr">
              <a:buNone/>
            </a:pPr>
            <a:endParaRPr lang="en-GB" i="1" dirty="0"/>
          </a:p>
          <a:p>
            <a:pPr marL="0" indent="0" algn="ctr">
              <a:buNone/>
            </a:pPr>
            <a:endParaRPr lang="en-GB" i="1" dirty="0"/>
          </a:p>
          <a:p>
            <a:pPr marL="0" indent="0" algn="ctr">
              <a:buNone/>
            </a:pPr>
            <a:endParaRPr lang="en-GB" i="1" dirty="0"/>
          </a:p>
          <a:p>
            <a:pPr marL="0" indent="0" algn="ctr">
              <a:buNone/>
            </a:pPr>
            <a:endParaRPr lang="en-GB" sz="2000" i="1" dirty="0"/>
          </a:p>
          <a:p>
            <a:pPr marL="0" indent="0" algn="ctr">
              <a:buNone/>
            </a:pPr>
            <a:endParaRPr lang="en-GB" sz="2000" i="1" dirty="0"/>
          </a:p>
          <a:p>
            <a:pPr marL="0" indent="0" algn="ctr">
              <a:buNone/>
            </a:pPr>
            <a:endParaRPr lang="en-GB" sz="2000" i="1" dirty="0"/>
          </a:p>
          <a:p>
            <a:pPr marL="0" indent="0" algn="ctr">
              <a:buNone/>
            </a:pPr>
            <a:r>
              <a:rPr lang="en-GB" sz="2000" i="1" dirty="0"/>
              <a:t>Early German </a:t>
            </a:r>
            <a:r>
              <a:rPr lang="en-GB" sz="2000" i="1" dirty="0" err="1"/>
              <a:t>Hunds</a:t>
            </a:r>
            <a:r>
              <a:rPr lang="en-GB" sz="2000" i="1" dirty="0"/>
              <a:t> used a pin running between two parallel planks of wood.</a:t>
            </a:r>
            <a:endParaRPr lang="en-US" sz="2000" i="1" dirty="0"/>
          </a:p>
        </p:txBody>
      </p:sp>
      <p:pic>
        <p:nvPicPr>
          <p:cNvPr id="15" name="Picture 14" descr="A drawing of a cart and a cart&#10;&#10;Description automatically generated with medium confidence">
            <a:extLst>
              <a:ext uri="{FF2B5EF4-FFF2-40B4-BE49-F238E27FC236}">
                <a16:creationId xmlns:a16="http://schemas.microsoft.com/office/drawing/2014/main" id="{BF3B07C3-8BC1-FE06-A091-6411555ACABE}"/>
              </a:ext>
            </a:extLst>
          </p:cNvPr>
          <p:cNvPicPr>
            <a:picLocks noChangeAspect="1"/>
          </p:cNvPicPr>
          <p:nvPr/>
        </p:nvPicPr>
        <p:blipFill rotWithShape="1">
          <a:blip r:embed="rId2">
            <a:extLst>
              <a:ext uri="{28A0092B-C50C-407E-A947-70E740481C1C}">
                <a14:useLocalDpi xmlns:a14="http://schemas.microsoft.com/office/drawing/2010/main" val="0"/>
              </a:ext>
            </a:extLst>
          </a:blip>
          <a:srcRect b="10733"/>
          <a:stretch/>
        </p:blipFill>
        <p:spPr>
          <a:xfrm>
            <a:off x="838199" y="1825624"/>
            <a:ext cx="4700452" cy="3711893"/>
          </a:xfrm>
          <a:prstGeom prst="rect">
            <a:avLst/>
          </a:prstGeom>
        </p:spPr>
      </p:pic>
    </p:spTree>
    <p:extLst>
      <p:ext uri="{BB962C8B-B14F-4D97-AF65-F5344CB8AC3E}">
        <p14:creationId xmlns:p14="http://schemas.microsoft.com/office/powerpoint/2010/main" val="24993142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3F20D-FAF3-9054-758E-B995567BBC41}"/>
              </a:ext>
            </a:extLst>
          </p:cNvPr>
          <p:cNvSpPr>
            <a:spLocks noGrp="1"/>
          </p:cNvSpPr>
          <p:nvPr>
            <p:ph type="title"/>
          </p:nvPr>
        </p:nvSpPr>
        <p:spPr>
          <a:xfrm>
            <a:off x="803854" y="365125"/>
            <a:ext cx="11096540" cy="1325563"/>
          </a:xfrm>
        </p:spPr>
        <p:txBody>
          <a:bodyPr>
            <a:normAutofit/>
          </a:bodyPr>
          <a:lstStyle/>
          <a:p>
            <a:r>
              <a:rPr lang="en-GB" sz="4000" dirty="0">
                <a:latin typeface="Accord Heavy SF" panose="020BE200000000000000" pitchFamily="34" charset="0"/>
              </a:rPr>
              <a:t>Early History – Railways &amp; Tramroads (2)</a:t>
            </a:r>
            <a:endParaRPr lang="en-US" sz="4000" dirty="0">
              <a:latin typeface="Accord Heavy SF" panose="020BE200000000000000" pitchFamily="34" charset="0"/>
            </a:endParaRPr>
          </a:p>
        </p:txBody>
      </p:sp>
      <p:sp>
        <p:nvSpPr>
          <p:cNvPr id="4" name="Content Placeholder 3">
            <a:extLst>
              <a:ext uri="{FF2B5EF4-FFF2-40B4-BE49-F238E27FC236}">
                <a16:creationId xmlns:a16="http://schemas.microsoft.com/office/drawing/2014/main" id="{FF41171C-B988-AF21-D50C-D20932E45B3E}"/>
              </a:ext>
            </a:extLst>
          </p:cNvPr>
          <p:cNvSpPr>
            <a:spLocks noGrp="1"/>
          </p:cNvSpPr>
          <p:nvPr>
            <p:ph sz="half" idx="2"/>
          </p:nvPr>
        </p:nvSpPr>
        <p:spPr>
          <a:xfrm>
            <a:off x="3962400" y="1556154"/>
            <a:ext cx="7425746" cy="4540410"/>
          </a:xfrm>
        </p:spPr>
        <p:txBody>
          <a:bodyPr>
            <a:normAutofit fontScale="92500" lnSpcReduction="20000"/>
          </a:bodyPr>
          <a:lstStyle/>
          <a:p>
            <a:pPr marL="0" indent="0">
              <a:buNone/>
            </a:pPr>
            <a:r>
              <a:rPr lang="en-GB" u="sng" dirty="0">
                <a:latin typeface="Accord Heavy SF" panose="020BE200000000000000" pitchFamily="34" charset="0"/>
              </a:rPr>
              <a:t>Wooden </a:t>
            </a:r>
            <a:r>
              <a:rPr lang="en-GB" u="sng" dirty="0" err="1">
                <a:latin typeface="Accord Heavy SF" panose="020BE200000000000000" pitchFamily="34" charset="0"/>
              </a:rPr>
              <a:t>Waggonways</a:t>
            </a:r>
            <a:endParaRPr lang="en-GB" u="sng" dirty="0">
              <a:latin typeface="Accord Heavy SF" panose="020BE200000000000000" pitchFamily="34" charset="0"/>
            </a:endParaRPr>
          </a:p>
          <a:p>
            <a:pPr marL="0" indent="0">
              <a:buNone/>
            </a:pPr>
            <a:r>
              <a:rPr lang="en-GB" sz="2000" u="sng" dirty="0">
                <a:latin typeface="Accord Heavy SF" panose="020BE200000000000000" pitchFamily="34" charset="0"/>
              </a:rPr>
              <a:t> </a:t>
            </a:r>
          </a:p>
          <a:p>
            <a:pPr marL="0" indent="0">
              <a:lnSpc>
                <a:spcPct val="110000"/>
              </a:lnSpc>
              <a:buNone/>
            </a:pPr>
            <a:r>
              <a:rPr lang="en-GB" sz="2200" dirty="0">
                <a:latin typeface="Accord Heavy SF" panose="020BE200000000000000" pitchFamily="34" charset="0"/>
              </a:rPr>
              <a:t>Underground man-powered railways in metal mines are very old and can be established beyond reasonable doubt as being in use by 1569 in Cumbria. </a:t>
            </a:r>
          </a:p>
          <a:p>
            <a:pPr marL="0" indent="0">
              <a:lnSpc>
                <a:spcPct val="110000"/>
              </a:lnSpc>
              <a:buNone/>
            </a:pPr>
            <a:r>
              <a:rPr lang="en-GB" sz="2000" dirty="0">
                <a:latin typeface="Accord Heavy SF" panose="020BE200000000000000" pitchFamily="34" charset="0"/>
              </a:rPr>
              <a:t> </a:t>
            </a:r>
            <a:r>
              <a:rPr lang="en-GB" sz="2200" dirty="0">
                <a:latin typeface="Accord Heavy SF" panose="020BE200000000000000" pitchFamily="34" charset="0"/>
              </a:rPr>
              <a:t> </a:t>
            </a:r>
          </a:p>
          <a:p>
            <a:pPr marL="0" indent="0" algn="r">
              <a:lnSpc>
                <a:spcPct val="110000"/>
              </a:lnSpc>
              <a:buNone/>
            </a:pPr>
            <a:r>
              <a:rPr lang="en-GB" sz="1600" dirty="0">
                <a:latin typeface="Accord Heavy SF" panose="020BE200000000000000" pitchFamily="34" charset="0"/>
              </a:rPr>
              <a:t>[Warren Allison et al; </a:t>
            </a:r>
            <a:r>
              <a:rPr lang="en-GB" sz="1600" i="1" dirty="0">
                <a:latin typeface="Accord Heavy SF" panose="020BE200000000000000" pitchFamily="34" charset="0"/>
              </a:rPr>
              <a:t>An early railway in the German mines of Caldbeck</a:t>
            </a:r>
            <a:r>
              <a:rPr lang="en-GB" sz="1600" dirty="0">
                <a:latin typeface="Accord Heavy SF" panose="020BE200000000000000" pitchFamily="34" charset="0"/>
              </a:rPr>
              <a:t>; Early Railways 4.]</a:t>
            </a:r>
          </a:p>
          <a:p>
            <a:pPr marL="0" indent="0" algn="r">
              <a:lnSpc>
                <a:spcPct val="110000"/>
              </a:lnSpc>
              <a:buNone/>
            </a:pPr>
            <a:endParaRPr lang="en-GB" sz="1600" dirty="0">
              <a:latin typeface="Accord Heavy SF" panose="020BE200000000000000" pitchFamily="34" charset="0"/>
            </a:endParaRPr>
          </a:p>
          <a:p>
            <a:pPr marL="0" indent="0" algn="r">
              <a:lnSpc>
                <a:spcPct val="110000"/>
              </a:lnSpc>
              <a:buNone/>
            </a:pPr>
            <a:endParaRPr lang="en-GB" sz="1600" dirty="0">
              <a:latin typeface="Accord Heavy SF" panose="020BE200000000000000" pitchFamily="34" charset="0"/>
            </a:endParaRPr>
          </a:p>
          <a:p>
            <a:pPr marL="0" indent="0" algn="r">
              <a:lnSpc>
                <a:spcPct val="110000"/>
              </a:lnSpc>
              <a:buNone/>
            </a:pPr>
            <a:endParaRPr lang="en-GB" sz="1600" dirty="0">
              <a:latin typeface="Accord Heavy SF" panose="020BE200000000000000" pitchFamily="34" charset="0"/>
            </a:endParaRPr>
          </a:p>
          <a:p>
            <a:pPr marL="0" indent="0">
              <a:lnSpc>
                <a:spcPct val="110000"/>
              </a:lnSpc>
              <a:buNone/>
            </a:pPr>
            <a:r>
              <a:rPr lang="en-GB" sz="1600" dirty="0">
                <a:latin typeface="Accord Heavy SF" panose="020BE200000000000000" pitchFamily="34" charset="0"/>
              </a:rPr>
              <a:t>A mining truck, (a risen) with flanged roller wheels from a gold mine in Hungary on display in the </a:t>
            </a:r>
            <a:r>
              <a:rPr lang="en-GB" sz="1600" dirty="0" err="1">
                <a:latin typeface="Accord Heavy SF" panose="020BE200000000000000" pitchFamily="34" charset="0"/>
              </a:rPr>
              <a:t>Deutches</a:t>
            </a:r>
            <a:r>
              <a:rPr lang="en-GB" sz="1600" dirty="0">
                <a:latin typeface="Accord Heavy SF" panose="020BE200000000000000" pitchFamily="34" charset="0"/>
              </a:rPr>
              <a:t> </a:t>
            </a:r>
            <a:r>
              <a:rPr lang="en-GB" sz="1600" dirty="0" err="1">
                <a:latin typeface="Accord Heavy SF" panose="020BE200000000000000" pitchFamily="34" charset="0"/>
              </a:rPr>
              <a:t>Tecnikmuseum</a:t>
            </a:r>
            <a:r>
              <a:rPr lang="en-GB" sz="1600" dirty="0">
                <a:latin typeface="Accord Heavy SF" panose="020BE200000000000000" pitchFamily="34" charset="0"/>
              </a:rPr>
              <a:t> in Berlin. [Derek Hayes: p14]</a:t>
            </a:r>
            <a:endParaRPr lang="en-US" sz="1600" dirty="0">
              <a:latin typeface="Accord Heavy SF" panose="020BE200000000000000" pitchFamily="34" charset="0"/>
            </a:endParaRPr>
          </a:p>
        </p:txBody>
      </p:sp>
      <p:pic>
        <p:nvPicPr>
          <p:cNvPr id="8" name="Picture 7">
            <a:extLst>
              <a:ext uri="{FF2B5EF4-FFF2-40B4-BE49-F238E27FC236}">
                <a16:creationId xmlns:a16="http://schemas.microsoft.com/office/drawing/2014/main" id="{C2539B18-FB7F-89BD-83DC-DB9E0534C3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4125" y="1556154"/>
            <a:ext cx="2625802" cy="4515901"/>
          </a:xfrm>
          <a:prstGeom prst="rect">
            <a:avLst/>
          </a:prstGeom>
        </p:spPr>
      </p:pic>
    </p:spTree>
    <p:extLst>
      <p:ext uri="{BB962C8B-B14F-4D97-AF65-F5344CB8AC3E}">
        <p14:creationId xmlns:p14="http://schemas.microsoft.com/office/powerpoint/2010/main" val="19345700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097310A-C8F1-5329-750B-434A4F116B59}"/>
              </a:ext>
            </a:extLst>
          </p:cNvPr>
          <p:cNvSpPr>
            <a:spLocks noGrp="1"/>
          </p:cNvSpPr>
          <p:nvPr>
            <p:ph type="title"/>
          </p:nvPr>
        </p:nvSpPr>
        <p:spPr/>
        <p:txBody>
          <a:bodyPr>
            <a:normAutofit/>
          </a:bodyPr>
          <a:lstStyle/>
          <a:p>
            <a:pPr algn="ctr"/>
            <a:r>
              <a:rPr lang="en-GB" sz="4000" dirty="0">
                <a:latin typeface="Accord Heavy SF" panose="020BE200000000000000" pitchFamily="34" charset="0"/>
              </a:rPr>
              <a:t>Early History – The Cradle of the Industrial Revolution</a:t>
            </a:r>
            <a:endParaRPr lang="en-US" sz="4000" dirty="0">
              <a:latin typeface="Accord Heavy SF" panose="020BE200000000000000" pitchFamily="34" charset="0"/>
            </a:endParaRPr>
          </a:p>
        </p:txBody>
      </p:sp>
      <p:pic>
        <p:nvPicPr>
          <p:cNvPr id="7" name="Content Placeholder 6">
            <a:extLst>
              <a:ext uri="{FF2B5EF4-FFF2-40B4-BE49-F238E27FC236}">
                <a16:creationId xmlns:a16="http://schemas.microsoft.com/office/drawing/2014/main" id="{6F515494-011E-E484-893A-7A1A30A1E140}"/>
              </a:ext>
            </a:extLst>
          </p:cNvPr>
          <p:cNvPicPr>
            <a:picLocks noGrp="1" noChangeAspect="1"/>
          </p:cNvPicPr>
          <p:nvPr>
            <p:ph sz="half" idx="1"/>
          </p:nvPr>
        </p:nvPicPr>
        <p:blipFill rotWithShape="1">
          <a:blip r:embed="rId2"/>
          <a:srcRect l="-1" r="9652"/>
          <a:stretch/>
        </p:blipFill>
        <p:spPr>
          <a:xfrm>
            <a:off x="846150" y="1885739"/>
            <a:ext cx="5249850" cy="3817785"/>
          </a:xfrm>
          <a:prstGeom prst="rect">
            <a:avLst/>
          </a:prstGeom>
        </p:spPr>
      </p:pic>
      <p:sp>
        <p:nvSpPr>
          <p:cNvPr id="6" name="Content Placeholder 5">
            <a:extLst>
              <a:ext uri="{FF2B5EF4-FFF2-40B4-BE49-F238E27FC236}">
                <a16:creationId xmlns:a16="http://schemas.microsoft.com/office/drawing/2014/main" id="{E2F6EC89-1FE4-B2B4-2B8F-A58E46655836}"/>
              </a:ext>
            </a:extLst>
          </p:cNvPr>
          <p:cNvSpPr>
            <a:spLocks noGrp="1"/>
          </p:cNvSpPr>
          <p:nvPr>
            <p:ph sz="half" idx="2"/>
          </p:nvPr>
        </p:nvSpPr>
        <p:spPr>
          <a:xfrm>
            <a:off x="6382512" y="1825625"/>
            <a:ext cx="4963338" cy="4191128"/>
          </a:xfrm>
        </p:spPr>
        <p:txBody>
          <a:bodyPr>
            <a:normAutofit/>
          </a:bodyPr>
          <a:lstStyle/>
          <a:p>
            <a:r>
              <a:rPr lang="en-GB" sz="2400" dirty="0">
                <a:latin typeface="Accord Heavy SF" panose="020BE200000000000000" pitchFamily="34" charset="0"/>
              </a:rPr>
              <a:t>Geology – limestone, charcoal, coal and iron ore available locally.</a:t>
            </a:r>
          </a:p>
          <a:p>
            <a:pPr marL="0" indent="0">
              <a:buNone/>
            </a:pPr>
            <a:endParaRPr lang="en-GB" sz="2400" dirty="0">
              <a:latin typeface="Accord Heavy SF" panose="020BE200000000000000" pitchFamily="34" charset="0"/>
            </a:endParaRPr>
          </a:p>
          <a:p>
            <a:r>
              <a:rPr lang="en-GB" sz="2400" dirty="0">
                <a:latin typeface="Accord Heavy SF" panose="020BE200000000000000" pitchFamily="34" charset="0"/>
              </a:rPr>
              <a:t>Topography - mining at a relatively small scale was easier than elsewhere.</a:t>
            </a:r>
          </a:p>
          <a:p>
            <a:pPr marL="0" indent="0">
              <a:buNone/>
            </a:pPr>
            <a:endParaRPr lang="en-GB" sz="2400" dirty="0">
              <a:latin typeface="Accord Heavy SF" panose="020BE200000000000000" pitchFamily="34" charset="0"/>
            </a:endParaRPr>
          </a:p>
          <a:p>
            <a:r>
              <a:rPr lang="en-GB" sz="2400" dirty="0">
                <a:latin typeface="Accord Heavy SF" panose="020BE200000000000000" pitchFamily="34" charset="0"/>
              </a:rPr>
              <a:t>Proximity – transport costs lower than elsewhere</a:t>
            </a:r>
          </a:p>
          <a:p>
            <a:pPr marL="0" indent="0">
              <a:buNone/>
            </a:pPr>
            <a:endParaRPr lang="en-GB" dirty="0"/>
          </a:p>
          <a:p>
            <a:pPr marL="0" indent="0">
              <a:buNone/>
            </a:pPr>
            <a:endParaRPr lang="en-US" dirty="0"/>
          </a:p>
        </p:txBody>
      </p:sp>
    </p:spTree>
    <p:extLst>
      <p:ext uri="{BB962C8B-B14F-4D97-AF65-F5344CB8AC3E}">
        <p14:creationId xmlns:p14="http://schemas.microsoft.com/office/powerpoint/2010/main" val="24304606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3F20D-FAF3-9054-758E-B995567BBC41}"/>
              </a:ext>
            </a:extLst>
          </p:cNvPr>
          <p:cNvSpPr>
            <a:spLocks noGrp="1"/>
          </p:cNvSpPr>
          <p:nvPr>
            <p:ph type="title"/>
          </p:nvPr>
        </p:nvSpPr>
        <p:spPr/>
        <p:txBody>
          <a:bodyPr>
            <a:normAutofit/>
          </a:bodyPr>
          <a:lstStyle/>
          <a:p>
            <a:r>
              <a:rPr lang="en-GB" sz="4000" dirty="0">
                <a:latin typeface="Accord Heavy SF" panose="020BE200000000000000" pitchFamily="34" charset="0"/>
              </a:rPr>
              <a:t>Early History – Railways/Tramroads (3)</a:t>
            </a:r>
            <a:endParaRPr lang="en-US" sz="4000" dirty="0">
              <a:latin typeface="Accord Heavy SF" panose="020BE200000000000000" pitchFamily="34" charset="0"/>
            </a:endParaRPr>
          </a:p>
        </p:txBody>
      </p:sp>
      <p:sp>
        <p:nvSpPr>
          <p:cNvPr id="5" name="Content Placeholder 4">
            <a:extLst>
              <a:ext uri="{FF2B5EF4-FFF2-40B4-BE49-F238E27FC236}">
                <a16:creationId xmlns:a16="http://schemas.microsoft.com/office/drawing/2014/main" id="{87C9B5C7-4F94-E4FC-1AA5-FDEB3AED49F1}"/>
              </a:ext>
            </a:extLst>
          </p:cNvPr>
          <p:cNvSpPr>
            <a:spLocks noGrp="1"/>
          </p:cNvSpPr>
          <p:nvPr>
            <p:ph sz="half" idx="2"/>
          </p:nvPr>
        </p:nvSpPr>
        <p:spPr>
          <a:xfrm>
            <a:off x="5904411" y="1825625"/>
            <a:ext cx="5449389" cy="4351338"/>
          </a:xfrm>
        </p:spPr>
        <p:txBody>
          <a:bodyPr>
            <a:normAutofit fontScale="92500"/>
          </a:bodyPr>
          <a:lstStyle/>
          <a:p>
            <a:r>
              <a:rPr lang="en-GB" sz="2200" dirty="0">
                <a:latin typeface="Accord Heavy SF" panose="020BE200000000000000" pitchFamily="34" charset="0"/>
              </a:rPr>
              <a:t>James Clifford, Broseley may have been using a tramroad as early as 1575 to deliver coal to his wharf on the River Severn.</a:t>
            </a:r>
          </a:p>
          <a:p>
            <a:r>
              <a:rPr lang="en-GB" sz="2200" dirty="0">
                <a:latin typeface="Accord Heavy SF" panose="020BE200000000000000" pitchFamily="34" charset="0"/>
              </a:rPr>
              <a:t>William Brooke was working his coal mines in Madeley. He may have been using a tramroad at about the same time.</a:t>
            </a:r>
          </a:p>
          <a:p>
            <a:r>
              <a:rPr lang="en-GB" sz="2200" dirty="0">
                <a:latin typeface="Accord Heavy SF" panose="020BE200000000000000" pitchFamily="34" charset="0"/>
              </a:rPr>
              <a:t>By the early 1600s, wooden railways, ‘</a:t>
            </a:r>
            <a:r>
              <a:rPr lang="en-GB" sz="2200" dirty="0" err="1">
                <a:latin typeface="Accord Heavy SF" panose="020BE200000000000000" pitchFamily="34" charset="0"/>
              </a:rPr>
              <a:t>waggonways</a:t>
            </a:r>
            <a:r>
              <a:rPr lang="en-GB" sz="2200" dirty="0">
                <a:latin typeface="Accord Heavy SF" panose="020BE200000000000000" pitchFamily="34" charset="0"/>
              </a:rPr>
              <a:t>’, were being laid as overland systems, connecting a drift or a shaft-head with navigable water, or occasionally with an interchange yard on a road system.</a:t>
            </a:r>
          </a:p>
          <a:p>
            <a:endParaRPr lang="en-GB" sz="2200" dirty="0">
              <a:latin typeface="Accord Heavy SF" panose="020BE200000000000000" pitchFamily="34" charset="0"/>
            </a:endParaRPr>
          </a:p>
          <a:p>
            <a:endParaRPr lang="en-US" sz="2400" dirty="0">
              <a:latin typeface="Accord Heavy SF" panose="020BE200000000000000" pitchFamily="34" charset="0"/>
            </a:endParaRPr>
          </a:p>
        </p:txBody>
      </p:sp>
      <p:sp>
        <p:nvSpPr>
          <p:cNvPr id="13" name="Content Placeholder 12">
            <a:extLst>
              <a:ext uri="{FF2B5EF4-FFF2-40B4-BE49-F238E27FC236}">
                <a16:creationId xmlns:a16="http://schemas.microsoft.com/office/drawing/2014/main" id="{73AF8F64-321C-E685-EC75-483E24A9694E}"/>
              </a:ext>
            </a:extLst>
          </p:cNvPr>
          <p:cNvSpPr>
            <a:spLocks noGrp="1"/>
          </p:cNvSpPr>
          <p:nvPr>
            <p:ph sz="half" idx="1"/>
          </p:nvPr>
        </p:nvSpPr>
        <p:spPr>
          <a:xfrm>
            <a:off x="838200" y="1825625"/>
            <a:ext cx="4820745" cy="4351338"/>
          </a:xfrm>
        </p:spPr>
        <p:txBody>
          <a:bodyPr>
            <a:normAutofit fontScale="92500"/>
          </a:bodyPr>
          <a:lstStyle/>
          <a:p>
            <a:pPr marL="0" indent="0" algn="ctr">
              <a:buNone/>
            </a:pPr>
            <a:endParaRPr lang="en-GB" i="1" dirty="0"/>
          </a:p>
          <a:p>
            <a:pPr marL="0" indent="0" algn="ctr">
              <a:buNone/>
            </a:pPr>
            <a:endParaRPr lang="en-GB" i="1" dirty="0"/>
          </a:p>
          <a:p>
            <a:pPr marL="0" indent="0" algn="ctr">
              <a:buNone/>
            </a:pPr>
            <a:endParaRPr lang="en-GB" i="1" dirty="0"/>
          </a:p>
          <a:p>
            <a:pPr marL="0" indent="0" algn="ctr">
              <a:buNone/>
            </a:pPr>
            <a:endParaRPr lang="en-GB" i="1" dirty="0"/>
          </a:p>
          <a:p>
            <a:pPr marL="0" indent="0" algn="ctr">
              <a:buNone/>
            </a:pPr>
            <a:endParaRPr lang="en-GB" i="1" dirty="0"/>
          </a:p>
          <a:p>
            <a:pPr marL="0" indent="0" algn="ctr">
              <a:buNone/>
            </a:pPr>
            <a:endParaRPr lang="en-GB" i="1" dirty="0"/>
          </a:p>
          <a:p>
            <a:pPr marL="0" indent="0" algn="ctr">
              <a:buNone/>
            </a:pPr>
            <a:endParaRPr lang="en-GB" sz="2000" i="1" dirty="0"/>
          </a:p>
          <a:p>
            <a:pPr marL="0" indent="0" algn="ctr">
              <a:buNone/>
            </a:pPr>
            <a:r>
              <a:rPr lang="en-GB" sz="2000" i="1" dirty="0"/>
              <a:t>One of a series of sketches of tramroad locations drawn by Michael Blackmore. It shows larger, later, waggons on a plateway.</a:t>
            </a:r>
            <a:endParaRPr lang="en-US" sz="2000" i="1" dirty="0"/>
          </a:p>
        </p:txBody>
      </p:sp>
      <p:pic>
        <p:nvPicPr>
          <p:cNvPr id="3" name="Picture 2">
            <a:extLst>
              <a:ext uri="{FF2B5EF4-FFF2-40B4-BE49-F238E27FC236}">
                <a16:creationId xmlns:a16="http://schemas.microsoft.com/office/drawing/2014/main" id="{1692E5D4-0430-34F5-5418-030DFB093538}"/>
              </a:ext>
            </a:extLst>
          </p:cNvPr>
          <p:cNvPicPr>
            <a:picLocks noChangeAspect="1"/>
          </p:cNvPicPr>
          <p:nvPr/>
        </p:nvPicPr>
        <p:blipFill rotWithShape="1">
          <a:blip r:embed="rId2"/>
          <a:srcRect l="11441" t="24348" r="5527" b="5430"/>
          <a:stretch/>
        </p:blipFill>
        <p:spPr>
          <a:xfrm>
            <a:off x="838200" y="1909846"/>
            <a:ext cx="4820745" cy="2842628"/>
          </a:xfrm>
          <a:prstGeom prst="rect">
            <a:avLst/>
          </a:prstGeom>
        </p:spPr>
      </p:pic>
    </p:spTree>
    <p:extLst>
      <p:ext uri="{BB962C8B-B14F-4D97-AF65-F5344CB8AC3E}">
        <p14:creationId xmlns:p14="http://schemas.microsoft.com/office/powerpoint/2010/main" val="33877001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DC8B9CE-A5B3-E978-72BB-BE70C065FC8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650" t="2472" r="4653"/>
          <a:stretch/>
        </p:blipFill>
        <p:spPr bwMode="auto">
          <a:xfrm>
            <a:off x="1195136" y="1581359"/>
            <a:ext cx="4030580" cy="4312751"/>
          </a:xfrm>
          <a:prstGeom prst="rect">
            <a:avLst/>
          </a:prstGeom>
          <a:noFill/>
        </p:spPr>
      </p:pic>
      <p:sp>
        <p:nvSpPr>
          <p:cNvPr id="2" name="Title 1">
            <a:extLst>
              <a:ext uri="{FF2B5EF4-FFF2-40B4-BE49-F238E27FC236}">
                <a16:creationId xmlns:a16="http://schemas.microsoft.com/office/drawing/2014/main" id="{C033F20D-FAF3-9054-758E-B995567BBC41}"/>
              </a:ext>
            </a:extLst>
          </p:cNvPr>
          <p:cNvSpPr>
            <a:spLocks noGrp="1"/>
          </p:cNvSpPr>
          <p:nvPr>
            <p:ph type="title"/>
          </p:nvPr>
        </p:nvSpPr>
        <p:spPr/>
        <p:txBody>
          <a:bodyPr>
            <a:normAutofit/>
          </a:bodyPr>
          <a:lstStyle/>
          <a:p>
            <a:r>
              <a:rPr lang="en-GB" sz="4000" dirty="0">
                <a:latin typeface="Accord Heavy SF" panose="020BE200000000000000" pitchFamily="34" charset="0"/>
              </a:rPr>
              <a:t>Early History – Railways/Tramroads (4)</a:t>
            </a:r>
            <a:endParaRPr lang="en-US" sz="4000" dirty="0">
              <a:latin typeface="Accord Heavy SF" panose="020BE200000000000000" pitchFamily="34" charset="0"/>
            </a:endParaRPr>
          </a:p>
        </p:txBody>
      </p:sp>
      <p:sp>
        <p:nvSpPr>
          <p:cNvPr id="5" name="Content Placeholder 4">
            <a:extLst>
              <a:ext uri="{FF2B5EF4-FFF2-40B4-BE49-F238E27FC236}">
                <a16:creationId xmlns:a16="http://schemas.microsoft.com/office/drawing/2014/main" id="{87C9B5C7-4F94-E4FC-1AA5-FDEB3AED49F1}"/>
              </a:ext>
            </a:extLst>
          </p:cNvPr>
          <p:cNvSpPr>
            <a:spLocks noGrp="1"/>
          </p:cNvSpPr>
          <p:nvPr>
            <p:ph sz="half" idx="2"/>
          </p:nvPr>
        </p:nvSpPr>
        <p:spPr>
          <a:xfrm>
            <a:off x="6096000" y="1473075"/>
            <a:ext cx="5430253" cy="4839870"/>
          </a:xfrm>
        </p:spPr>
        <p:txBody>
          <a:bodyPr>
            <a:noAutofit/>
          </a:bodyPr>
          <a:lstStyle/>
          <a:p>
            <a:pPr marL="0" indent="0">
              <a:lnSpc>
                <a:spcPct val="140000"/>
              </a:lnSpc>
              <a:buNone/>
            </a:pPr>
            <a:r>
              <a:rPr lang="en-GB" sz="1500" dirty="0">
                <a:latin typeface="Accord Heavy SF" panose="020BE200000000000000" pitchFamily="34" charset="0"/>
              </a:rPr>
              <a:t>Early rails were wooden, fastened down, end to end, on logs of wood or ‘sleepers’, placed crosswise at intervals of two or three feet. A layer of wood could be used to protect the more substantial timber rails. As iron became more freely available, it became more common to cover the rails with a thin, flat iron strip, adding  longevity and reducing friction. This ‘wearing’ rail, could be easily renewed when worn. It was then possible to cover the sleepers with earth to protect them from the horses’ feet. The wearing rail caused more wear on the wooden wagon wheels, so iron wheels were introduced in the 18th Century. The routes of these wagonways, laid by permission ("way-leaves.") of local landowners, led to a canal, river or boat dock for onward shipment.</a:t>
            </a:r>
          </a:p>
        </p:txBody>
      </p:sp>
      <p:sp>
        <p:nvSpPr>
          <p:cNvPr id="13" name="Content Placeholder 12">
            <a:extLst>
              <a:ext uri="{FF2B5EF4-FFF2-40B4-BE49-F238E27FC236}">
                <a16:creationId xmlns:a16="http://schemas.microsoft.com/office/drawing/2014/main" id="{73AF8F64-321C-E685-EC75-483E24A9694E}"/>
              </a:ext>
            </a:extLst>
          </p:cNvPr>
          <p:cNvSpPr>
            <a:spLocks noGrp="1"/>
          </p:cNvSpPr>
          <p:nvPr>
            <p:ph sz="half" idx="1"/>
          </p:nvPr>
        </p:nvSpPr>
        <p:spPr>
          <a:xfrm>
            <a:off x="838200" y="3164305"/>
            <a:ext cx="4744453" cy="3012658"/>
          </a:xfrm>
        </p:spPr>
        <p:txBody>
          <a:bodyPr>
            <a:normAutofit fontScale="92500" lnSpcReduction="20000"/>
          </a:bodyPr>
          <a:lstStyle/>
          <a:p>
            <a:pPr marL="0" indent="0" algn="ctr">
              <a:buNone/>
            </a:pPr>
            <a:endParaRPr lang="en-GB" i="1" dirty="0"/>
          </a:p>
          <a:p>
            <a:pPr marL="0" indent="0" algn="ctr">
              <a:buNone/>
            </a:pPr>
            <a:endParaRPr lang="en-GB" i="1" dirty="0"/>
          </a:p>
          <a:p>
            <a:pPr marL="0" indent="0" algn="ctr">
              <a:buNone/>
            </a:pPr>
            <a:endParaRPr lang="en-GB" i="1" dirty="0"/>
          </a:p>
          <a:p>
            <a:pPr marL="0" indent="0" algn="ctr">
              <a:buNone/>
            </a:pPr>
            <a:endParaRPr lang="en-GB" i="1" dirty="0"/>
          </a:p>
          <a:p>
            <a:pPr marL="0" indent="0" algn="ctr">
              <a:buNone/>
            </a:pPr>
            <a:endParaRPr lang="en-GB" i="1" dirty="0"/>
          </a:p>
          <a:p>
            <a:pPr marL="0" indent="0" algn="ctr">
              <a:buNone/>
            </a:pPr>
            <a:endParaRPr lang="en-GB" sz="2000" i="1" dirty="0"/>
          </a:p>
          <a:p>
            <a:pPr marL="0" indent="0" algn="ctr">
              <a:buNone/>
            </a:pPr>
            <a:r>
              <a:rPr lang="en-GB" sz="1700" i="1" dirty="0">
                <a:solidFill>
                  <a:schemeClr val="bg1"/>
                </a:solidFill>
              </a:rPr>
              <a:t>A sketch of a wooden tram wheel held by the Ironbridge Gorge Museum Trust</a:t>
            </a:r>
            <a:endParaRPr lang="en-US" sz="1700" i="1" dirty="0">
              <a:solidFill>
                <a:schemeClr val="bg1"/>
              </a:solidFill>
            </a:endParaRPr>
          </a:p>
        </p:txBody>
      </p:sp>
    </p:spTree>
    <p:extLst>
      <p:ext uri="{BB962C8B-B14F-4D97-AF65-F5344CB8AC3E}">
        <p14:creationId xmlns:p14="http://schemas.microsoft.com/office/powerpoint/2010/main" val="2513608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3F20D-FAF3-9054-758E-B995567BBC41}"/>
              </a:ext>
            </a:extLst>
          </p:cNvPr>
          <p:cNvSpPr>
            <a:spLocks noGrp="1"/>
          </p:cNvSpPr>
          <p:nvPr>
            <p:ph type="title"/>
          </p:nvPr>
        </p:nvSpPr>
        <p:spPr/>
        <p:txBody>
          <a:bodyPr>
            <a:normAutofit/>
          </a:bodyPr>
          <a:lstStyle/>
          <a:p>
            <a:r>
              <a:rPr lang="en-GB" sz="4000" dirty="0">
                <a:latin typeface="Accord Heavy SF" panose="020BE200000000000000" pitchFamily="34" charset="0"/>
              </a:rPr>
              <a:t>Early History – Railways/Tramroads (5)</a:t>
            </a:r>
            <a:endParaRPr lang="en-US" sz="4000" dirty="0">
              <a:latin typeface="Accord Heavy SF" panose="020BE200000000000000" pitchFamily="34" charset="0"/>
            </a:endParaRPr>
          </a:p>
        </p:txBody>
      </p:sp>
      <p:sp>
        <p:nvSpPr>
          <p:cNvPr id="8" name="Content Placeholder 7">
            <a:extLst>
              <a:ext uri="{FF2B5EF4-FFF2-40B4-BE49-F238E27FC236}">
                <a16:creationId xmlns:a16="http://schemas.microsoft.com/office/drawing/2014/main" id="{9DA6C478-258D-A9EF-507A-8A42F59AF967}"/>
              </a:ext>
            </a:extLst>
          </p:cNvPr>
          <p:cNvSpPr>
            <a:spLocks noGrp="1"/>
          </p:cNvSpPr>
          <p:nvPr>
            <p:ph idx="1"/>
          </p:nvPr>
        </p:nvSpPr>
        <p:spPr>
          <a:xfrm>
            <a:off x="838200" y="1587500"/>
            <a:ext cx="10515600" cy="4635500"/>
          </a:xfrm>
        </p:spPr>
        <p:txBody>
          <a:bodyPr>
            <a:normAutofit fontScale="85000" lnSpcReduction="20000"/>
          </a:bodyPr>
          <a:lstStyle/>
          <a:p>
            <a:pPr marL="0" indent="0">
              <a:lnSpc>
                <a:spcPct val="120000"/>
              </a:lnSpc>
              <a:buNone/>
            </a:pPr>
            <a:r>
              <a:rPr lang="en-GB" sz="2200" dirty="0">
                <a:latin typeface="Accord Heavy SF" panose="020BE200000000000000" pitchFamily="34" charset="0"/>
              </a:rPr>
              <a:t>Across the UK, different traditions arose out of diverse needs. In many areas of the UK, mining required the sinking of a shaft to access the mineral bearing strata. </a:t>
            </a:r>
          </a:p>
          <a:p>
            <a:pPr marL="0" indent="0">
              <a:lnSpc>
                <a:spcPct val="120000"/>
              </a:lnSpc>
              <a:buNone/>
            </a:pPr>
            <a:endParaRPr lang="en-GB" sz="1200" dirty="0">
              <a:latin typeface="Accord Heavy SF" panose="020BE200000000000000" pitchFamily="34" charset="0"/>
            </a:endParaRPr>
          </a:p>
          <a:p>
            <a:pPr marL="0" indent="0">
              <a:lnSpc>
                <a:spcPct val="120000"/>
              </a:lnSpc>
              <a:buNone/>
            </a:pPr>
            <a:r>
              <a:rPr lang="en-GB" sz="2200" dirty="0">
                <a:latin typeface="Accord Heavy SF" panose="020BE200000000000000" pitchFamily="34" charset="0"/>
              </a:rPr>
              <a:t>The Shropshire coalfield “developed smaller capacity systems running on narrower gauges. Here, mines were mainly levels, rather than deep mines such as prevailed in the north-east, and so a compact </a:t>
            </a:r>
            <a:r>
              <a:rPr lang="en-GB" sz="2200" dirty="0" err="1">
                <a:latin typeface="Accord Heavy SF" panose="020BE200000000000000" pitchFamily="34" charset="0"/>
              </a:rPr>
              <a:t>waggonway</a:t>
            </a:r>
            <a:r>
              <a:rPr lang="en-GB" sz="2200" dirty="0">
                <a:latin typeface="Accord Heavy SF" panose="020BE200000000000000" pitchFamily="34" charset="0"/>
              </a:rPr>
              <a:t> could run from the coalface to daylight and then down to navigable water. </a:t>
            </a:r>
            <a:r>
              <a:rPr lang="en-GB" sz="2200" dirty="0">
                <a:solidFill>
                  <a:srgbClr val="FFFF00"/>
                </a:solidFill>
                <a:latin typeface="Accord Heavy SF" panose="020BE200000000000000" pitchFamily="34" charset="0"/>
              </a:rPr>
              <a:t>The Severn Ironbridge Gorge and its immediate environs were home to many such railways</a:t>
            </a:r>
            <a:r>
              <a:rPr lang="en-GB" sz="2200" dirty="0">
                <a:latin typeface="Accord Heavy SF" panose="020BE200000000000000" pitchFamily="34" charset="0"/>
              </a:rPr>
              <a:t>. From the mid-18th century, similar </a:t>
            </a:r>
            <a:r>
              <a:rPr lang="en-GB" sz="2200" dirty="0" err="1">
                <a:latin typeface="Accord Heavy SF" panose="020BE200000000000000" pitchFamily="34" charset="0"/>
              </a:rPr>
              <a:t>waggonways</a:t>
            </a:r>
            <a:r>
              <a:rPr lang="en-GB" sz="2200" dirty="0">
                <a:latin typeface="Accord Heavy SF" panose="020BE200000000000000" pitchFamily="34" charset="0"/>
              </a:rPr>
              <a:t> also ran direct from ironstone mines to Bedlam furnaces downstream of the later Iron Bridge.”</a:t>
            </a:r>
          </a:p>
          <a:p>
            <a:pPr marL="0" indent="0">
              <a:lnSpc>
                <a:spcPct val="120000"/>
              </a:lnSpc>
              <a:buNone/>
            </a:pPr>
            <a:endParaRPr lang="en-GB" sz="2000" dirty="0">
              <a:latin typeface="Accord Heavy SF" panose="020BE200000000000000" pitchFamily="34" charset="0"/>
            </a:endParaRPr>
          </a:p>
          <a:p>
            <a:pPr marL="0" indent="0" algn="r">
              <a:lnSpc>
                <a:spcPct val="120000"/>
              </a:lnSpc>
              <a:buNone/>
            </a:pPr>
            <a:r>
              <a:rPr lang="en-GB" sz="1800" dirty="0">
                <a:latin typeface="Accord Heavy SF" panose="020BE200000000000000" pitchFamily="34" charset="0"/>
              </a:rPr>
              <a:t>[David Gwyn and Neil </a:t>
            </a:r>
            <a:r>
              <a:rPr lang="en-GB" sz="1800" dirty="0" err="1">
                <a:latin typeface="Accord Heavy SF" panose="020BE200000000000000" pitchFamily="34" charset="0"/>
              </a:rPr>
              <a:t>Cossons</a:t>
            </a:r>
            <a:r>
              <a:rPr lang="en-GB" sz="1800" dirty="0">
                <a:latin typeface="Accord Heavy SF" panose="020BE200000000000000" pitchFamily="34" charset="0"/>
              </a:rPr>
              <a:t>;</a:t>
            </a:r>
            <a:r>
              <a:rPr lang="en-GB" sz="1800" i="1" dirty="0">
                <a:latin typeface="Accord Heavy SF" panose="020BE200000000000000" pitchFamily="34" charset="0"/>
              </a:rPr>
              <a:t> Early Railways in England: Review and summary of recent research</a:t>
            </a:r>
            <a:r>
              <a:rPr lang="en-GB" sz="1800" dirty="0">
                <a:latin typeface="Accord Heavy SF" panose="020BE200000000000000" pitchFamily="34" charset="0"/>
              </a:rPr>
              <a:t>; in Historic England, Discovery, Innovation and Science in the Historic Environment Research Report Series No. 25-2017: p23]</a:t>
            </a:r>
            <a:endParaRPr lang="en-US" sz="1800" dirty="0">
              <a:latin typeface="Accord Heavy SF" panose="020BE200000000000000" pitchFamily="34" charset="0"/>
            </a:endParaRPr>
          </a:p>
        </p:txBody>
      </p:sp>
    </p:spTree>
    <p:extLst>
      <p:ext uri="{BB962C8B-B14F-4D97-AF65-F5344CB8AC3E}">
        <p14:creationId xmlns:p14="http://schemas.microsoft.com/office/powerpoint/2010/main" val="35050472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3F20D-FAF3-9054-758E-B995567BBC41}"/>
              </a:ext>
            </a:extLst>
          </p:cNvPr>
          <p:cNvSpPr>
            <a:spLocks noGrp="1"/>
          </p:cNvSpPr>
          <p:nvPr>
            <p:ph type="title"/>
          </p:nvPr>
        </p:nvSpPr>
        <p:spPr/>
        <p:txBody>
          <a:bodyPr>
            <a:normAutofit/>
          </a:bodyPr>
          <a:lstStyle/>
          <a:p>
            <a:r>
              <a:rPr lang="en-GB" sz="4000" dirty="0">
                <a:latin typeface="Accord Heavy SF" panose="020BE200000000000000" pitchFamily="34" charset="0"/>
              </a:rPr>
              <a:t>Early History – Railways/Tramroads (6)</a:t>
            </a:r>
            <a:endParaRPr lang="en-US" sz="4000" dirty="0">
              <a:latin typeface="Accord Heavy SF" panose="020BE200000000000000" pitchFamily="34" charset="0"/>
            </a:endParaRPr>
          </a:p>
        </p:txBody>
      </p:sp>
      <p:sp>
        <p:nvSpPr>
          <p:cNvPr id="5" name="Content Placeholder 4">
            <a:extLst>
              <a:ext uri="{FF2B5EF4-FFF2-40B4-BE49-F238E27FC236}">
                <a16:creationId xmlns:a16="http://schemas.microsoft.com/office/drawing/2014/main" id="{87C9B5C7-4F94-E4FC-1AA5-FDEB3AED49F1}"/>
              </a:ext>
            </a:extLst>
          </p:cNvPr>
          <p:cNvSpPr>
            <a:spLocks noGrp="1"/>
          </p:cNvSpPr>
          <p:nvPr>
            <p:ph sz="half" idx="2"/>
          </p:nvPr>
        </p:nvSpPr>
        <p:spPr>
          <a:xfrm>
            <a:off x="838200" y="1516855"/>
            <a:ext cx="7055852" cy="4968875"/>
          </a:xfrm>
        </p:spPr>
        <p:txBody>
          <a:bodyPr>
            <a:noAutofit/>
          </a:bodyPr>
          <a:lstStyle/>
          <a:p>
            <a:pPr marL="0" indent="0">
              <a:lnSpc>
                <a:spcPct val="140000"/>
              </a:lnSpc>
              <a:buNone/>
            </a:pPr>
            <a:r>
              <a:rPr lang="en-GB" sz="1800" dirty="0">
                <a:latin typeface="Accord Heavy SF" panose="020BE200000000000000" pitchFamily="34" charset="0"/>
              </a:rPr>
              <a:t>The steep sides of Ironbridge Gorge meant that inclined planes were necessary to get wagons to river wharves. These were developed early in the 1700s, elsewhere they were not used until the end of the 1700s</a:t>
            </a:r>
          </a:p>
          <a:p>
            <a:pPr marL="0" indent="0">
              <a:lnSpc>
                <a:spcPct val="140000"/>
              </a:lnSpc>
              <a:buNone/>
            </a:pPr>
            <a:r>
              <a:rPr lang="en-GB" sz="1800" dirty="0">
                <a:latin typeface="Accord Heavy SF" panose="020BE200000000000000" pitchFamily="34" charset="0"/>
              </a:rPr>
              <a:t>Self-acting or balanced inclined planes were used to move heavy loads on rails down the steep sides of Ironbridge Gorge.</a:t>
            </a:r>
          </a:p>
          <a:p>
            <a:pPr marL="0" indent="0">
              <a:lnSpc>
                <a:spcPct val="140000"/>
              </a:lnSpc>
              <a:buNone/>
            </a:pPr>
            <a:r>
              <a:rPr lang="en-GB" sz="1800" dirty="0">
                <a:latin typeface="Accord Heavy SF" panose="020BE200000000000000" pitchFamily="34" charset="0"/>
              </a:rPr>
              <a:t>Descending loads provided the necessary lift to return empty wagons to the top of the incline.</a:t>
            </a:r>
          </a:p>
          <a:p>
            <a:pPr marL="0" indent="0" algn="r">
              <a:lnSpc>
                <a:spcPct val="140000"/>
              </a:lnSpc>
              <a:buNone/>
            </a:pPr>
            <a:r>
              <a:rPr lang="en-GB" sz="1500" i="1" dirty="0">
                <a:latin typeface="Accord Heavy SF" panose="020BE200000000000000" pitchFamily="34" charset="0"/>
              </a:rPr>
              <a:t>This sketch was included in a paper about Bath Stone Quarry Railways, (David Pollard; Bath Stone Quarry railways 1795/1830; British Industrial Archaeology Society Journal No. 15, 1982)</a:t>
            </a:r>
          </a:p>
        </p:txBody>
      </p:sp>
      <p:pic>
        <p:nvPicPr>
          <p:cNvPr id="4" name="Picture 3">
            <a:extLst>
              <a:ext uri="{FF2B5EF4-FFF2-40B4-BE49-F238E27FC236}">
                <a16:creationId xmlns:a16="http://schemas.microsoft.com/office/drawing/2014/main" id="{6A54FF16-0652-965D-8F71-2FCAE9C0987D}"/>
              </a:ext>
            </a:extLst>
          </p:cNvPr>
          <p:cNvPicPr>
            <a:picLocks noChangeAspect="1"/>
          </p:cNvPicPr>
          <p:nvPr/>
        </p:nvPicPr>
        <p:blipFill>
          <a:blip r:embed="rId2"/>
          <a:stretch>
            <a:fillRect/>
          </a:stretch>
        </p:blipFill>
        <p:spPr>
          <a:xfrm>
            <a:off x="8077762" y="1690688"/>
            <a:ext cx="3276038" cy="4610721"/>
          </a:xfrm>
          <a:prstGeom prst="rect">
            <a:avLst/>
          </a:prstGeom>
        </p:spPr>
      </p:pic>
    </p:spTree>
    <p:extLst>
      <p:ext uri="{BB962C8B-B14F-4D97-AF65-F5344CB8AC3E}">
        <p14:creationId xmlns:p14="http://schemas.microsoft.com/office/powerpoint/2010/main" val="36387229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3F20D-FAF3-9054-758E-B995567BBC41}"/>
              </a:ext>
            </a:extLst>
          </p:cNvPr>
          <p:cNvSpPr>
            <a:spLocks noGrp="1"/>
          </p:cNvSpPr>
          <p:nvPr>
            <p:ph type="title"/>
          </p:nvPr>
        </p:nvSpPr>
        <p:spPr/>
        <p:txBody>
          <a:bodyPr>
            <a:normAutofit/>
          </a:bodyPr>
          <a:lstStyle/>
          <a:p>
            <a:r>
              <a:rPr lang="en-GB" sz="4000" dirty="0">
                <a:latin typeface="Accord Heavy SF" panose="020BE200000000000000" pitchFamily="34" charset="0"/>
              </a:rPr>
              <a:t>Early History – Railways/Tramroads (7)</a:t>
            </a:r>
            <a:endParaRPr lang="en-US" sz="4000" dirty="0">
              <a:latin typeface="Accord Heavy SF" panose="020BE200000000000000" pitchFamily="34" charset="0"/>
            </a:endParaRPr>
          </a:p>
        </p:txBody>
      </p:sp>
      <p:sp>
        <p:nvSpPr>
          <p:cNvPr id="8" name="Content Placeholder 7">
            <a:extLst>
              <a:ext uri="{FF2B5EF4-FFF2-40B4-BE49-F238E27FC236}">
                <a16:creationId xmlns:a16="http://schemas.microsoft.com/office/drawing/2014/main" id="{9DA6C478-258D-A9EF-507A-8A42F59AF967}"/>
              </a:ext>
            </a:extLst>
          </p:cNvPr>
          <p:cNvSpPr>
            <a:spLocks noGrp="1"/>
          </p:cNvSpPr>
          <p:nvPr>
            <p:ph idx="1"/>
          </p:nvPr>
        </p:nvSpPr>
        <p:spPr>
          <a:xfrm>
            <a:off x="838200" y="1973179"/>
            <a:ext cx="10515600" cy="4203784"/>
          </a:xfrm>
        </p:spPr>
        <p:txBody>
          <a:bodyPr>
            <a:normAutofit/>
          </a:bodyPr>
          <a:lstStyle/>
          <a:p>
            <a:pPr marL="0" indent="0">
              <a:buNone/>
            </a:pPr>
            <a:r>
              <a:rPr lang="en-GB" sz="2200" dirty="0">
                <a:latin typeface="Accord Heavy SF" panose="020BE200000000000000" pitchFamily="34" charset="0"/>
              </a:rPr>
              <a:t>“The descent to the river down the side of the Severn Gorge was precipitous, and the descent was controlled using </a:t>
            </a:r>
            <a:r>
              <a:rPr lang="en-GB" sz="2200" dirty="0">
                <a:solidFill>
                  <a:srgbClr val="FFFF00"/>
                </a:solidFill>
                <a:latin typeface="Accord Heavy SF" panose="020BE200000000000000" pitchFamily="34" charset="0"/>
              </a:rPr>
              <a:t>a self-acting inclined plane, something not used near Newcastle until the late eighteenth century, but probably in Shropshire for its first railway</a:t>
            </a:r>
            <a:r>
              <a:rPr lang="en-GB" sz="2200" dirty="0">
                <a:latin typeface="Accord Heavy SF" panose="020BE200000000000000" pitchFamily="34" charset="0"/>
              </a:rPr>
              <a:t>.”</a:t>
            </a:r>
          </a:p>
          <a:p>
            <a:pPr marL="0" indent="0">
              <a:buNone/>
            </a:pPr>
            <a:endParaRPr lang="en-GB" sz="2200" dirty="0">
              <a:latin typeface="Accord Heavy SF" panose="020BE200000000000000" pitchFamily="34" charset="0"/>
            </a:endParaRPr>
          </a:p>
          <a:p>
            <a:pPr marL="0" indent="0">
              <a:buNone/>
            </a:pPr>
            <a:r>
              <a:rPr lang="en-GB" sz="2200" dirty="0">
                <a:latin typeface="Accord Heavy SF" panose="020BE200000000000000" pitchFamily="34" charset="0"/>
              </a:rPr>
              <a:t>“Wilcox’s &amp; Wells’ railway to </a:t>
            </a:r>
            <a:r>
              <a:rPr lang="en-GB" sz="2200" dirty="0" err="1">
                <a:latin typeface="Accord Heavy SF" panose="020BE200000000000000" pitchFamily="34" charset="0"/>
              </a:rPr>
              <a:t>Calcutts</a:t>
            </a:r>
            <a:r>
              <a:rPr lang="en-GB" sz="2200" dirty="0">
                <a:latin typeface="Accord Heavy SF" panose="020BE200000000000000" pitchFamily="34" charset="0"/>
              </a:rPr>
              <a:t> may have been down Birch Batch. Its terminus was later called Jackfield Rails, and it remained in use well into the nineteenth century.” </a:t>
            </a:r>
          </a:p>
          <a:p>
            <a:pPr marL="0" indent="0">
              <a:buNone/>
            </a:pPr>
            <a:endParaRPr lang="en-GB" sz="2000" dirty="0">
              <a:latin typeface="Accord Heavy SF" panose="020BE200000000000000" pitchFamily="34" charset="0"/>
            </a:endParaRPr>
          </a:p>
          <a:p>
            <a:pPr marL="0" indent="0" algn="r">
              <a:buNone/>
            </a:pPr>
            <a:r>
              <a:rPr lang="en-GB" sz="1800" dirty="0">
                <a:latin typeface="Accord Heavy SF" panose="020BE200000000000000" pitchFamily="34" charset="0"/>
              </a:rPr>
              <a:t>[Peter King; </a:t>
            </a:r>
            <a:r>
              <a:rPr lang="en-GB" sz="1800" i="1" dirty="0">
                <a:latin typeface="Accord Heavy SF" panose="020BE200000000000000" pitchFamily="34" charset="0"/>
              </a:rPr>
              <a:t>Before the Main Line</a:t>
            </a:r>
            <a:r>
              <a:rPr lang="en-GB" sz="1800" dirty="0">
                <a:latin typeface="Accord Heavy SF" panose="020BE200000000000000" pitchFamily="34" charset="0"/>
              </a:rPr>
              <a:t>; in ed. David St. John Thomas; </a:t>
            </a:r>
            <a:r>
              <a:rPr lang="en-GB" sz="1800" i="1" dirty="0">
                <a:latin typeface="Accord Heavy SF" panose="020BE200000000000000" pitchFamily="34" charset="0"/>
              </a:rPr>
              <a:t>How Railways Changed Britain</a:t>
            </a:r>
            <a:r>
              <a:rPr lang="en-GB" sz="1800" dirty="0">
                <a:latin typeface="Accord Heavy SF" panose="020BE200000000000000" pitchFamily="34" charset="0"/>
              </a:rPr>
              <a:t>; Railway &amp; Canal Historical Society, Derby, 2015, p13 – 32: p25]</a:t>
            </a:r>
            <a:endParaRPr lang="en-US" sz="1800" dirty="0">
              <a:latin typeface="Accord Heavy SF" panose="020BE200000000000000" pitchFamily="34" charset="0"/>
            </a:endParaRPr>
          </a:p>
        </p:txBody>
      </p:sp>
    </p:spTree>
    <p:extLst>
      <p:ext uri="{BB962C8B-B14F-4D97-AF65-F5344CB8AC3E}">
        <p14:creationId xmlns:p14="http://schemas.microsoft.com/office/powerpoint/2010/main" val="24293662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3F20D-FAF3-9054-758E-B995567BBC41}"/>
              </a:ext>
            </a:extLst>
          </p:cNvPr>
          <p:cNvSpPr>
            <a:spLocks noGrp="1"/>
          </p:cNvSpPr>
          <p:nvPr>
            <p:ph type="title"/>
          </p:nvPr>
        </p:nvSpPr>
        <p:spPr/>
        <p:txBody>
          <a:bodyPr>
            <a:normAutofit/>
          </a:bodyPr>
          <a:lstStyle/>
          <a:p>
            <a:r>
              <a:rPr lang="en-GB" sz="4000" dirty="0">
                <a:latin typeface="Accord Heavy SF" panose="020BE200000000000000" pitchFamily="34" charset="0"/>
              </a:rPr>
              <a:t>Early History – Railways/Tramroads (8)</a:t>
            </a:r>
            <a:endParaRPr lang="en-US" sz="4000" dirty="0">
              <a:latin typeface="Accord Heavy SF" panose="020BE200000000000000" pitchFamily="34" charset="0"/>
            </a:endParaRPr>
          </a:p>
        </p:txBody>
      </p:sp>
      <p:sp>
        <p:nvSpPr>
          <p:cNvPr id="8" name="Content Placeholder 7">
            <a:extLst>
              <a:ext uri="{FF2B5EF4-FFF2-40B4-BE49-F238E27FC236}">
                <a16:creationId xmlns:a16="http://schemas.microsoft.com/office/drawing/2014/main" id="{9DA6C478-258D-A9EF-507A-8A42F59AF967}"/>
              </a:ext>
            </a:extLst>
          </p:cNvPr>
          <p:cNvSpPr>
            <a:spLocks noGrp="1"/>
          </p:cNvSpPr>
          <p:nvPr>
            <p:ph idx="1"/>
          </p:nvPr>
        </p:nvSpPr>
        <p:spPr>
          <a:xfrm>
            <a:off x="838200" y="1973179"/>
            <a:ext cx="10515600" cy="4203784"/>
          </a:xfrm>
        </p:spPr>
        <p:txBody>
          <a:bodyPr>
            <a:normAutofit/>
          </a:bodyPr>
          <a:lstStyle/>
          <a:p>
            <a:pPr marL="0" indent="0">
              <a:buNone/>
            </a:pPr>
            <a:r>
              <a:rPr lang="en-GB" sz="2200" dirty="0">
                <a:latin typeface="Accord Heavy SF" panose="020BE200000000000000" pitchFamily="34" charset="0"/>
              </a:rPr>
              <a:t>A “longer railway, ultimately from John Wilkinson’s New Willey Furnace of 1757, went down </a:t>
            </a:r>
            <a:r>
              <a:rPr lang="en-GB" sz="2200" dirty="0" err="1">
                <a:latin typeface="Accord Heavy SF" panose="020BE200000000000000" pitchFamily="34" charset="0"/>
              </a:rPr>
              <a:t>Tarbatch</a:t>
            </a:r>
            <a:r>
              <a:rPr lang="en-GB" sz="2200" dirty="0">
                <a:latin typeface="Accord Heavy SF" panose="020BE200000000000000" pitchFamily="34" charset="0"/>
              </a:rPr>
              <a:t> Dingle to Willey Wharf but was probably built in the 1700s to serve coalmines and remained in use in parts for some 300 years, though from 1862 it led to the Severn Valley Railway, rather than a river wharf .” </a:t>
            </a:r>
          </a:p>
          <a:p>
            <a:pPr marL="0" indent="0">
              <a:buNone/>
            </a:pPr>
            <a:endParaRPr lang="en-GB" sz="2200" dirty="0">
              <a:latin typeface="Accord Heavy SF" panose="020BE200000000000000" pitchFamily="34" charset="0"/>
            </a:endParaRPr>
          </a:p>
          <a:p>
            <a:pPr marL="0" indent="0">
              <a:buNone/>
            </a:pPr>
            <a:endParaRPr lang="en-GB" sz="2000" dirty="0">
              <a:latin typeface="Accord Heavy SF" panose="020BE200000000000000" pitchFamily="34" charset="0"/>
            </a:endParaRPr>
          </a:p>
          <a:p>
            <a:pPr marL="0" indent="0" algn="r">
              <a:buNone/>
            </a:pPr>
            <a:r>
              <a:rPr lang="en-GB" sz="1800" dirty="0">
                <a:latin typeface="Accord Heavy SF" panose="020BE200000000000000" pitchFamily="34" charset="0"/>
              </a:rPr>
              <a:t>[Peter King; </a:t>
            </a:r>
            <a:r>
              <a:rPr lang="en-GB" sz="1800" i="1" dirty="0">
                <a:latin typeface="Accord Heavy SF" panose="020BE200000000000000" pitchFamily="34" charset="0"/>
              </a:rPr>
              <a:t>Before the Main Line</a:t>
            </a:r>
            <a:r>
              <a:rPr lang="en-GB" sz="1800" dirty="0">
                <a:latin typeface="Accord Heavy SF" panose="020BE200000000000000" pitchFamily="34" charset="0"/>
              </a:rPr>
              <a:t>; in ed. David St. John Thomas; </a:t>
            </a:r>
            <a:r>
              <a:rPr lang="en-GB" sz="1800" i="1" dirty="0">
                <a:latin typeface="Accord Heavy SF" panose="020BE200000000000000" pitchFamily="34" charset="0"/>
              </a:rPr>
              <a:t>How Railways Changed Britain</a:t>
            </a:r>
            <a:r>
              <a:rPr lang="en-GB" sz="1800" dirty="0">
                <a:latin typeface="Accord Heavy SF" panose="020BE200000000000000" pitchFamily="34" charset="0"/>
              </a:rPr>
              <a:t>; Railway &amp; Canal Historical Society, Derby, 2015, p13 – 32: p25]</a:t>
            </a:r>
          </a:p>
        </p:txBody>
      </p:sp>
    </p:spTree>
    <p:extLst>
      <p:ext uri="{BB962C8B-B14F-4D97-AF65-F5344CB8AC3E}">
        <p14:creationId xmlns:p14="http://schemas.microsoft.com/office/powerpoint/2010/main" val="17230320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3F20D-FAF3-9054-758E-B995567BBC41}"/>
              </a:ext>
            </a:extLst>
          </p:cNvPr>
          <p:cNvSpPr>
            <a:spLocks noGrp="1"/>
          </p:cNvSpPr>
          <p:nvPr>
            <p:ph type="title"/>
          </p:nvPr>
        </p:nvSpPr>
        <p:spPr>
          <a:xfrm>
            <a:off x="755373" y="365125"/>
            <a:ext cx="10774017" cy="1325563"/>
          </a:xfrm>
        </p:spPr>
        <p:txBody>
          <a:bodyPr>
            <a:normAutofit/>
          </a:bodyPr>
          <a:lstStyle/>
          <a:p>
            <a:r>
              <a:rPr lang="en-GB" sz="4000" dirty="0">
                <a:latin typeface="Accord Heavy SF" panose="020BE200000000000000" pitchFamily="34" charset="0"/>
              </a:rPr>
              <a:t>Early History – Railways/Tramroads (9)</a:t>
            </a:r>
            <a:endParaRPr lang="en-US" sz="4000" dirty="0">
              <a:latin typeface="Accord Heavy SF" panose="020BE200000000000000" pitchFamily="34" charset="0"/>
            </a:endParaRPr>
          </a:p>
        </p:txBody>
      </p:sp>
      <p:sp>
        <p:nvSpPr>
          <p:cNvPr id="8" name="Content Placeholder 7">
            <a:extLst>
              <a:ext uri="{FF2B5EF4-FFF2-40B4-BE49-F238E27FC236}">
                <a16:creationId xmlns:a16="http://schemas.microsoft.com/office/drawing/2014/main" id="{9DA6C478-258D-A9EF-507A-8A42F59AF967}"/>
              </a:ext>
            </a:extLst>
          </p:cNvPr>
          <p:cNvSpPr>
            <a:spLocks noGrp="1"/>
          </p:cNvSpPr>
          <p:nvPr>
            <p:ph idx="1"/>
          </p:nvPr>
        </p:nvSpPr>
        <p:spPr>
          <a:xfrm>
            <a:off x="755374" y="1973179"/>
            <a:ext cx="10774016" cy="4203784"/>
          </a:xfrm>
        </p:spPr>
        <p:txBody>
          <a:bodyPr>
            <a:normAutofit/>
          </a:bodyPr>
          <a:lstStyle/>
          <a:p>
            <a:pPr marL="0" indent="0">
              <a:buNone/>
            </a:pPr>
            <a:r>
              <a:rPr lang="en-GB" sz="2200" dirty="0">
                <a:latin typeface="Accord Heavy SF" panose="020BE200000000000000" pitchFamily="34" charset="0"/>
              </a:rPr>
              <a:t>The “establishment of new coke-fired furnaces in the 1750s and the expansion of mining led to the provision of further railways, the longest running from Ketley (near Watling Street) to </a:t>
            </a:r>
            <a:r>
              <a:rPr lang="en-GB" sz="2200" dirty="0" err="1">
                <a:latin typeface="Accord Heavy SF" panose="020BE200000000000000" pitchFamily="34" charset="0"/>
              </a:rPr>
              <a:t>Coalbrookdale</a:t>
            </a:r>
            <a:r>
              <a:rPr lang="en-GB" sz="2200" dirty="0">
                <a:latin typeface="Accord Heavy SF" panose="020BE200000000000000" pitchFamily="34" charset="0"/>
              </a:rPr>
              <a:t> Wharf on the Severn, so that by about 1775, Abiah Darby (the widow of Abraham II) stated that the Company had 20 miles of railways.” </a:t>
            </a:r>
          </a:p>
          <a:p>
            <a:pPr marL="0" indent="0">
              <a:buNone/>
            </a:pPr>
            <a:endParaRPr lang="en-GB" sz="2200" dirty="0">
              <a:latin typeface="Accord Heavy SF" panose="020BE200000000000000" pitchFamily="34" charset="0"/>
            </a:endParaRPr>
          </a:p>
          <a:p>
            <a:pPr marL="0" indent="0">
              <a:buNone/>
            </a:pPr>
            <a:endParaRPr lang="en-GB" sz="2000" dirty="0">
              <a:latin typeface="Accord Heavy SF" panose="020BE200000000000000" pitchFamily="34" charset="0"/>
            </a:endParaRPr>
          </a:p>
          <a:p>
            <a:pPr marL="0" indent="0" algn="r">
              <a:buNone/>
            </a:pPr>
            <a:r>
              <a:rPr lang="en-GB" sz="1800" dirty="0">
                <a:latin typeface="Accord Heavy SF" panose="020BE200000000000000" pitchFamily="34" charset="0"/>
              </a:rPr>
              <a:t>[David Gwyn and Neil </a:t>
            </a:r>
            <a:r>
              <a:rPr lang="en-GB" sz="1800" dirty="0" err="1">
                <a:latin typeface="Accord Heavy SF" panose="020BE200000000000000" pitchFamily="34" charset="0"/>
              </a:rPr>
              <a:t>Cossons</a:t>
            </a:r>
            <a:r>
              <a:rPr lang="en-GB" sz="1800" dirty="0">
                <a:latin typeface="Accord Heavy SF" panose="020BE200000000000000" pitchFamily="34" charset="0"/>
              </a:rPr>
              <a:t>;</a:t>
            </a:r>
            <a:r>
              <a:rPr lang="en-GB" sz="1800" i="1" dirty="0">
                <a:latin typeface="Accord Heavy SF" panose="020BE200000000000000" pitchFamily="34" charset="0"/>
              </a:rPr>
              <a:t> Early Railways in England: Review and summary of recent research</a:t>
            </a:r>
            <a:r>
              <a:rPr lang="en-GB" sz="1800" dirty="0">
                <a:latin typeface="Accord Heavy SF" panose="020BE200000000000000" pitchFamily="34" charset="0"/>
              </a:rPr>
              <a:t>; in Historic England, Discovery, Innovation and Science in the Historic Environment Research Report Series No. 25-2017: p23]</a:t>
            </a:r>
            <a:endParaRPr lang="en-US" sz="1800" dirty="0">
              <a:latin typeface="Accord Heavy SF" panose="020BE200000000000000" pitchFamily="34" charset="0"/>
            </a:endParaRPr>
          </a:p>
        </p:txBody>
      </p:sp>
    </p:spTree>
    <p:extLst>
      <p:ext uri="{BB962C8B-B14F-4D97-AF65-F5344CB8AC3E}">
        <p14:creationId xmlns:p14="http://schemas.microsoft.com/office/powerpoint/2010/main" val="7663293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3F20D-FAF3-9054-758E-B995567BBC41}"/>
              </a:ext>
            </a:extLst>
          </p:cNvPr>
          <p:cNvSpPr>
            <a:spLocks noGrp="1"/>
          </p:cNvSpPr>
          <p:nvPr>
            <p:ph type="title"/>
          </p:nvPr>
        </p:nvSpPr>
        <p:spPr>
          <a:xfrm>
            <a:off x="733924" y="365125"/>
            <a:ext cx="10815345" cy="1325563"/>
          </a:xfrm>
        </p:spPr>
        <p:txBody>
          <a:bodyPr>
            <a:normAutofit/>
          </a:bodyPr>
          <a:lstStyle/>
          <a:p>
            <a:r>
              <a:rPr lang="en-GB" sz="4000" dirty="0">
                <a:latin typeface="Accord Heavy SF" panose="020BE200000000000000" pitchFamily="34" charset="0"/>
              </a:rPr>
              <a:t>Early History – Railways/Tramroads (10)</a:t>
            </a:r>
            <a:endParaRPr lang="en-US" sz="4000" dirty="0">
              <a:latin typeface="Accord Heavy SF" panose="020BE200000000000000" pitchFamily="34" charset="0"/>
            </a:endParaRPr>
          </a:p>
        </p:txBody>
      </p:sp>
      <p:sp>
        <p:nvSpPr>
          <p:cNvPr id="8" name="Content Placeholder 7">
            <a:extLst>
              <a:ext uri="{FF2B5EF4-FFF2-40B4-BE49-F238E27FC236}">
                <a16:creationId xmlns:a16="http://schemas.microsoft.com/office/drawing/2014/main" id="{9DA6C478-258D-A9EF-507A-8A42F59AF967}"/>
              </a:ext>
            </a:extLst>
          </p:cNvPr>
          <p:cNvSpPr>
            <a:spLocks noGrp="1"/>
          </p:cNvSpPr>
          <p:nvPr>
            <p:ph idx="1"/>
          </p:nvPr>
        </p:nvSpPr>
        <p:spPr>
          <a:xfrm>
            <a:off x="733925" y="1973179"/>
            <a:ext cx="10815344" cy="4203784"/>
          </a:xfrm>
        </p:spPr>
        <p:txBody>
          <a:bodyPr>
            <a:normAutofit/>
          </a:bodyPr>
          <a:lstStyle/>
          <a:p>
            <a:pPr marL="0" indent="0">
              <a:buNone/>
            </a:pPr>
            <a:r>
              <a:rPr lang="en-GB" sz="2200" dirty="0">
                <a:latin typeface="Accord Heavy SF" panose="020BE200000000000000" pitchFamily="34" charset="0"/>
              </a:rPr>
              <a:t>“By the mid-17th Century tramroads were fairly common and continued to be so through the 18th century, so that by the start of the 19th Century they often ran for considerable distances, taking mineral products (notably coal) from their source to the point of consumption, or … to a canal wharf for onward carriage by boat.” </a:t>
            </a:r>
          </a:p>
          <a:p>
            <a:pPr marL="0" indent="0">
              <a:buNone/>
            </a:pPr>
            <a:endParaRPr lang="en-GB" sz="2200" dirty="0">
              <a:latin typeface="Accord Heavy SF" panose="020BE200000000000000" pitchFamily="34" charset="0"/>
            </a:endParaRPr>
          </a:p>
          <a:p>
            <a:pPr marL="0" indent="0" algn="r">
              <a:buNone/>
            </a:pPr>
            <a:r>
              <a:rPr lang="en-GB" sz="1600" dirty="0">
                <a:latin typeface="Accord Heavy SF" panose="020BE200000000000000" pitchFamily="34" charset="0"/>
              </a:rPr>
              <a:t>https://www.sinfin.net/railways/railhist.html, accessed on 17th April 2022.</a:t>
            </a:r>
          </a:p>
          <a:p>
            <a:pPr marL="0" indent="0">
              <a:buNone/>
            </a:pPr>
            <a:r>
              <a:rPr lang="en-GB" sz="2200" dirty="0">
                <a:latin typeface="Accord Heavy SF" panose="020BE200000000000000" pitchFamily="34" charset="0"/>
              </a:rPr>
              <a:t> </a:t>
            </a:r>
            <a:endParaRPr lang="en-US" sz="2200" dirty="0">
              <a:latin typeface="Accord Heavy SF" panose="020BE200000000000000" pitchFamily="34" charset="0"/>
            </a:endParaRPr>
          </a:p>
        </p:txBody>
      </p:sp>
    </p:spTree>
    <p:extLst>
      <p:ext uri="{BB962C8B-B14F-4D97-AF65-F5344CB8AC3E}">
        <p14:creationId xmlns:p14="http://schemas.microsoft.com/office/powerpoint/2010/main" val="19601530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3F20D-FAF3-9054-758E-B995567BBC41}"/>
              </a:ext>
            </a:extLst>
          </p:cNvPr>
          <p:cNvSpPr>
            <a:spLocks noGrp="1"/>
          </p:cNvSpPr>
          <p:nvPr>
            <p:ph type="title"/>
          </p:nvPr>
        </p:nvSpPr>
        <p:spPr>
          <a:xfrm>
            <a:off x="613611" y="365125"/>
            <a:ext cx="10852484" cy="1325563"/>
          </a:xfrm>
        </p:spPr>
        <p:txBody>
          <a:bodyPr>
            <a:normAutofit/>
          </a:bodyPr>
          <a:lstStyle/>
          <a:p>
            <a:r>
              <a:rPr lang="en-GB" sz="4000" dirty="0">
                <a:latin typeface="Accord Heavy SF" panose="020BE200000000000000" pitchFamily="34" charset="0"/>
              </a:rPr>
              <a:t>Early History – Railways/Tramroads (11)</a:t>
            </a:r>
            <a:endParaRPr lang="en-US" sz="4000" dirty="0">
              <a:latin typeface="Accord Heavy SF" panose="020BE200000000000000" pitchFamily="34" charset="0"/>
            </a:endParaRPr>
          </a:p>
        </p:txBody>
      </p:sp>
      <p:sp>
        <p:nvSpPr>
          <p:cNvPr id="8" name="Content Placeholder 7">
            <a:extLst>
              <a:ext uri="{FF2B5EF4-FFF2-40B4-BE49-F238E27FC236}">
                <a16:creationId xmlns:a16="http://schemas.microsoft.com/office/drawing/2014/main" id="{9DA6C478-258D-A9EF-507A-8A42F59AF967}"/>
              </a:ext>
            </a:extLst>
          </p:cNvPr>
          <p:cNvSpPr>
            <a:spLocks noGrp="1"/>
          </p:cNvSpPr>
          <p:nvPr>
            <p:ph sz="half" idx="1"/>
          </p:nvPr>
        </p:nvSpPr>
        <p:spPr>
          <a:xfrm>
            <a:off x="613611" y="1825625"/>
            <a:ext cx="6511089" cy="4351338"/>
          </a:xfrm>
        </p:spPr>
        <p:txBody>
          <a:bodyPr>
            <a:normAutofit lnSpcReduction="10000"/>
          </a:bodyPr>
          <a:lstStyle/>
          <a:p>
            <a:pPr marL="0" indent="0">
              <a:buNone/>
            </a:pPr>
            <a:r>
              <a:rPr lang="en-GB" sz="2200" dirty="0">
                <a:latin typeface="Accord Heavy SF" panose="020BE200000000000000" pitchFamily="34" charset="0"/>
              </a:rPr>
              <a:t>These early wooden tramways included:</a:t>
            </a:r>
          </a:p>
          <a:p>
            <a:pPr marL="0" indent="0">
              <a:buNone/>
            </a:pPr>
            <a:endParaRPr lang="en-GB" sz="2200" dirty="0">
              <a:latin typeface="Accord Heavy SF" panose="020BE200000000000000" pitchFamily="34" charset="0"/>
            </a:endParaRPr>
          </a:p>
          <a:p>
            <a:pPr marL="0" indent="0">
              <a:buNone/>
            </a:pPr>
            <a:r>
              <a:rPr lang="en-GB" sz="2200" dirty="0" err="1">
                <a:latin typeface="Accord Heavy SF" panose="020BE200000000000000" pitchFamily="34" charset="0"/>
              </a:rPr>
              <a:t>Benthall</a:t>
            </a:r>
            <a:r>
              <a:rPr lang="en-GB" sz="2200" dirty="0">
                <a:latin typeface="Accord Heavy SF" panose="020BE200000000000000" pitchFamily="34" charset="0"/>
              </a:rPr>
              <a:t> Railway </a:t>
            </a:r>
          </a:p>
          <a:p>
            <a:pPr marL="0" indent="0">
              <a:buNone/>
            </a:pPr>
            <a:r>
              <a:rPr lang="en-GB" sz="2200" dirty="0" err="1">
                <a:latin typeface="Accord Heavy SF" panose="020BE200000000000000" pitchFamily="34" charset="0"/>
              </a:rPr>
              <a:t>Caughley</a:t>
            </a:r>
            <a:r>
              <a:rPr lang="en-GB" sz="2200" dirty="0">
                <a:latin typeface="Accord Heavy SF" panose="020BE200000000000000" pitchFamily="34" charset="0"/>
              </a:rPr>
              <a:t> Railway </a:t>
            </a:r>
          </a:p>
          <a:p>
            <a:pPr marL="0" indent="0">
              <a:buNone/>
            </a:pPr>
            <a:r>
              <a:rPr lang="en-GB" sz="2200" dirty="0" err="1">
                <a:latin typeface="Accord Heavy SF" panose="020BE200000000000000" pitchFamily="34" charset="0"/>
              </a:rPr>
              <a:t>Gleedon</a:t>
            </a:r>
            <a:r>
              <a:rPr lang="en-GB" sz="2200" dirty="0">
                <a:latin typeface="Accord Heavy SF" panose="020BE200000000000000" pitchFamily="34" charset="0"/>
              </a:rPr>
              <a:t> Hill Tramroad </a:t>
            </a:r>
          </a:p>
          <a:p>
            <a:pPr marL="0" indent="0">
              <a:buNone/>
            </a:pPr>
            <a:r>
              <a:rPr lang="en-GB" sz="2200" dirty="0">
                <a:latin typeface="Accord Heavy SF" panose="020BE200000000000000" pitchFamily="34" charset="0"/>
              </a:rPr>
              <a:t>Sutton Wharf Tramroad </a:t>
            </a:r>
          </a:p>
          <a:p>
            <a:pPr marL="0" indent="0">
              <a:buNone/>
            </a:pPr>
            <a:r>
              <a:rPr lang="en-GB" sz="2200" dirty="0" err="1">
                <a:latin typeface="Accord Heavy SF" panose="020BE200000000000000" pitchFamily="34" charset="0"/>
              </a:rPr>
              <a:t>Tarbach</a:t>
            </a:r>
            <a:r>
              <a:rPr lang="en-GB" sz="2200" dirty="0">
                <a:latin typeface="Accord Heavy SF" panose="020BE200000000000000" pitchFamily="34" charset="0"/>
              </a:rPr>
              <a:t> Dingle Tramroad</a:t>
            </a:r>
          </a:p>
          <a:p>
            <a:pPr marL="0" indent="0">
              <a:buNone/>
            </a:pPr>
            <a:r>
              <a:rPr lang="en-GB" sz="2200" dirty="0">
                <a:latin typeface="Accord Heavy SF" panose="020BE200000000000000" pitchFamily="34" charset="0"/>
              </a:rPr>
              <a:t>The </a:t>
            </a:r>
            <a:r>
              <a:rPr lang="en-GB" sz="2200" dirty="0" err="1">
                <a:latin typeface="Accord Heavy SF" panose="020BE200000000000000" pitchFamily="34" charset="0"/>
              </a:rPr>
              <a:t>Coalbrookdale</a:t>
            </a:r>
            <a:r>
              <a:rPr lang="en-GB" sz="2200" dirty="0">
                <a:latin typeface="Accord Heavy SF" panose="020BE200000000000000" pitchFamily="34" charset="0"/>
              </a:rPr>
              <a:t> Company</a:t>
            </a:r>
          </a:p>
          <a:p>
            <a:pPr marL="0" indent="0">
              <a:buNone/>
            </a:pPr>
            <a:r>
              <a:rPr lang="en-GB" sz="2200" dirty="0">
                <a:latin typeface="Accord Heavy SF" panose="020BE200000000000000" pitchFamily="34" charset="0"/>
              </a:rPr>
              <a:t>       Tramroads</a:t>
            </a:r>
          </a:p>
          <a:p>
            <a:pPr marL="0" indent="0">
              <a:buNone/>
            </a:pPr>
            <a:endParaRPr lang="en-GB" sz="1600" dirty="0">
              <a:latin typeface="Accord Heavy SF" panose="020BE200000000000000" pitchFamily="34" charset="0"/>
            </a:endParaRPr>
          </a:p>
          <a:p>
            <a:pPr marL="0" indent="0">
              <a:buNone/>
            </a:pPr>
            <a:r>
              <a:rPr lang="en-GB" sz="2200" dirty="0">
                <a:latin typeface="Accord Heavy SF" panose="020BE200000000000000" pitchFamily="34" charset="0"/>
              </a:rPr>
              <a:t> </a:t>
            </a:r>
            <a:endParaRPr lang="en-US" sz="2200" dirty="0">
              <a:latin typeface="Accord Heavy SF" panose="020BE200000000000000" pitchFamily="34" charset="0"/>
            </a:endParaRPr>
          </a:p>
        </p:txBody>
      </p:sp>
      <p:sp>
        <p:nvSpPr>
          <p:cNvPr id="3" name="Content Placeholder 2">
            <a:extLst>
              <a:ext uri="{FF2B5EF4-FFF2-40B4-BE49-F238E27FC236}">
                <a16:creationId xmlns:a16="http://schemas.microsoft.com/office/drawing/2014/main" id="{87F17FFE-682A-47EF-9D92-59810D9CA230}"/>
              </a:ext>
            </a:extLst>
          </p:cNvPr>
          <p:cNvSpPr>
            <a:spLocks noGrp="1"/>
          </p:cNvSpPr>
          <p:nvPr>
            <p:ph sz="half" idx="2"/>
          </p:nvPr>
        </p:nvSpPr>
        <p:spPr>
          <a:xfrm>
            <a:off x="5549901" y="2552700"/>
            <a:ext cx="5916194" cy="3624263"/>
          </a:xfrm>
        </p:spPr>
        <p:txBody>
          <a:bodyPr>
            <a:normAutofit lnSpcReduction="10000"/>
          </a:bodyPr>
          <a:lstStyle/>
          <a:p>
            <a:pPr marL="0" indent="0">
              <a:buNone/>
            </a:pPr>
            <a:r>
              <a:rPr lang="en-GB" sz="2200" dirty="0" err="1">
                <a:latin typeface="Accord Heavy SF" panose="020BE200000000000000" pitchFamily="34" charset="0"/>
              </a:rPr>
              <a:t>Deerleap</a:t>
            </a:r>
            <a:r>
              <a:rPr lang="en-GB" sz="2200" dirty="0">
                <a:latin typeface="Accord Heavy SF" panose="020BE200000000000000" pitchFamily="34" charset="0"/>
              </a:rPr>
              <a:t> Tramway </a:t>
            </a:r>
          </a:p>
          <a:p>
            <a:pPr marL="0" indent="0">
              <a:buNone/>
            </a:pPr>
            <a:r>
              <a:rPr lang="en-GB" sz="2200" dirty="0">
                <a:latin typeface="Accord Heavy SF" panose="020BE200000000000000" pitchFamily="34" charset="0"/>
              </a:rPr>
              <a:t>Lime Kilns Tramway </a:t>
            </a:r>
          </a:p>
          <a:p>
            <a:pPr marL="0" indent="0">
              <a:buNone/>
            </a:pPr>
            <a:r>
              <a:rPr lang="en-GB" sz="2200" dirty="0">
                <a:latin typeface="Accord Heavy SF" panose="020BE200000000000000" pitchFamily="34" charset="0"/>
              </a:rPr>
              <a:t>Ash Coppice Tramway</a:t>
            </a:r>
          </a:p>
          <a:p>
            <a:pPr marL="0" indent="0">
              <a:buNone/>
            </a:pPr>
            <a:r>
              <a:rPr lang="en-GB" sz="2200" dirty="0">
                <a:latin typeface="Accord Heavy SF" panose="020BE200000000000000" pitchFamily="34" charset="0"/>
              </a:rPr>
              <a:t>Clay Mine Tramway</a:t>
            </a:r>
          </a:p>
          <a:p>
            <a:pPr marL="0" indent="0">
              <a:buNone/>
            </a:pPr>
            <a:r>
              <a:rPr lang="en-GB" sz="2200" dirty="0">
                <a:latin typeface="Accord Heavy SF" panose="020BE200000000000000" pitchFamily="34" charset="0"/>
              </a:rPr>
              <a:t>Jackfield Railway</a:t>
            </a:r>
          </a:p>
          <a:p>
            <a:pPr marL="0" indent="0">
              <a:buNone/>
            </a:pPr>
            <a:r>
              <a:rPr lang="en-GB" sz="2200" dirty="0" err="1">
                <a:latin typeface="Accord Heavy SF" panose="020BE200000000000000" pitchFamily="34" charset="0"/>
              </a:rPr>
              <a:t>Corbetts</a:t>
            </a:r>
            <a:r>
              <a:rPr lang="en-GB" sz="2200" dirty="0">
                <a:latin typeface="Accord Heavy SF" panose="020BE200000000000000" pitchFamily="34" charset="0"/>
              </a:rPr>
              <a:t> Dingle</a:t>
            </a:r>
          </a:p>
          <a:p>
            <a:pPr marL="0" indent="0">
              <a:buNone/>
            </a:pPr>
            <a:endParaRPr lang="en-US" dirty="0"/>
          </a:p>
          <a:p>
            <a:pPr marL="0" indent="0">
              <a:lnSpc>
                <a:spcPct val="120000"/>
              </a:lnSpc>
              <a:buNone/>
            </a:pPr>
            <a:r>
              <a:rPr lang="en-US" sz="1900" i="1" dirty="0">
                <a:latin typeface="Accord Heavy SF" panose="020BE200000000000000" pitchFamily="34" charset="0"/>
              </a:rPr>
              <a:t>NB: no one source has this full list, which even so, may not  be comprehensive.</a:t>
            </a:r>
          </a:p>
        </p:txBody>
      </p:sp>
    </p:spTree>
    <p:extLst>
      <p:ext uri="{BB962C8B-B14F-4D97-AF65-F5344CB8AC3E}">
        <p14:creationId xmlns:p14="http://schemas.microsoft.com/office/powerpoint/2010/main" val="19231521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3F20D-FAF3-9054-758E-B995567BBC41}"/>
              </a:ext>
            </a:extLst>
          </p:cNvPr>
          <p:cNvSpPr>
            <a:spLocks noGrp="1"/>
          </p:cNvSpPr>
          <p:nvPr>
            <p:ph type="title"/>
          </p:nvPr>
        </p:nvSpPr>
        <p:spPr>
          <a:xfrm>
            <a:off x="6003758" y="365125"/>
            <a:ext cx="5514588" cy="1325563"/>
          </a:xfrm>
        </p:spPr>
        <p:txBody>
          <a:bodyPr>
            <a:normAutofit/>
          </a:bodyPr>
          <a:lstStyle/>
          <a:p>
            <a:r>
              <a:rPr lang="en-GB" sz="4000" dirty="0">
                <a:latin typeface="Accord Heavy SF" panose="020BE200000000000000" pitchFamily="34" charset="0"/>
              </a:rPr>
              <a:t>The Use of Maps (1)</a:t>
            </a:r>
            <a:endParaRPr lang="en-US" sz="4000" dirty="0">
              <a:latin typeface="Accord Heavy SF" panose="020BE200000000000000" pitchFamily="34" charset="0"/>
            </a:endParaRPr>
          </a:p>
        </p:txBody>
      </p:sp>
      <p:pic>
        <p:nvPicPr>
          <p:cNvPr id="5" name="Content Placeholder 4">
            <a:extLst>
              <a:ext uri="{FF2B5EF4-FFF2-40B4-BE49-F238E27FC236}">
                <a16:creationId xmlns:a16="http://schemas.microsoft.com/office/drawing/2014/main" id="{22FC1AA3-5C7E-E1B0-16EC-458C1F64A154}"/>
              </a:ext>
            </a:extLst>
          </p:cNvPr>
          <p:cNvPicPr>
            <a:picLocks noGrp="1" noChangeAspect="1"/>
          </p:cNvPicPr>
          <p:nvPr>
            <p:ph sz="half" idx="1"/>
          </p:nvPr>
        </p:nvPicPr>
        <p:blipFill>
          <a:blip r:embed="rId2"/>
          <a:stretch>
            <a:fillRect/>
          </a:stretch>
        </p:blipFill>
        <p:spPr>
          <a:xfrm>
            <a:off x="673654" y="681037"/>
            <a:ext cx="5075887" cy="5495926"/>
          </a:xfrm>
          <a:prstGeom prst="rect">
            <a:avLst/>
          </a:prstGeom>
        </p:spPr>
      </p:pic>
      <p:sp>
        <p:nvSpPr>
          <p:cNvPr id="4" name="Content Placeholder 3">
            <a:extLst>
              <a:ext uri="{FF2B5EF4-FFF2-40B4-BE49-F238E27FC236}">
                <a16:creationId xmlns:a16="http://schemas.microsoft.com/office/drawing/2014/main" id="{FF41171C-B988-AF21-D50C-D20932E45B3E}"/>
              </a:ext>
            </a:extLst>
          </p:cNvPr>
          <p:cNvSpPr>
            <a:spLocks noGrp="1"/>
          </p:cNvSpPr>
          <p:nvPr>
            <p:ph sz="half" idx="2"/>
          </p:nvPr>
        </p:nvSpPr>
        <p:spPr>
          <a:xfrm>
            <a:off x="6003758" y="1560930"/>
            <a:ext cx="5514588" cy="4616033"/>
          </a:xfrm>
        </p:spPr>
        <p:txBody>
          <a:bodyPr>
            <a:normAutofit/>
          </a:bodyPr>
          <a:lstStyle/>
          <a:p>
            <a:pPr marL="0" indent="0">
              <a:buNone/>
            </a:pPr>
            <a:r>
              <a:rPr lang="en-GB" dirty="0">
                <a:latin typeface="Accord Heavy SF" panose="020BE200000000000000" pitchFamily="34" charset="0"/>
              </a:rPr>
              <a:t>A Local Example:</a:t>
            </a:r>
          </a:p>
          <a:p>
            <a:pPr marL="0" indent="0">
              <a:buNone/>
            </a:pPr>
            <a:r>
              <a:rPr lang="en-GB" sz="2000" dirty="0">
                <a:latin typeface="Accord Heavy SF" panose="020BE200000000000000" pitchFamily="34" charset="0"/>
              </a:rPr>
              <a:t> </a:t>
            </a:r>
          </a:p>
          <a:p>
            <a:pPr marL="0" indent="0">
              <a:buNone/>
            </a:pPr>
            <a:r>
              <a:rPr lang="en-GB" dirty="0" err="1">
                <a:latin typeface="Accord Heavy SF" panose="020BE200000000000000" pitchFamily="34" charset="0"/>
              </a:rPr>
              <a:t>Oakengates</a:t>
            </a:r>
            <a:endParaRPr lang="en-GB" dirty="0">
              <a:latin typeface="Accord Heavy SF" panose="020BE200000000000000" pitchFamily="34" charset="0"/>
            </a:endParaRPr>
          </a:p>
          <a:p>
            <a:pPr marL="0" indent="0">
              <a:buNone/>
            </a:pPr>
            <a:r>
              <a:rPr lang="en-GB" sz="2000" dirty="0">
                <a:latin typeface="Accord Heavy SF" panose="020BE200000000000000" pitchFamily="34" charset="0"/>
              </a:rPr>
              <a:t> </a:t>
            </a:r>
          </a:p>
          <a:p>
            <a:pPr marL="0" indent="0">
              <a:buNone/>
            </a:pPr>
            <a:r>
              <a:rPr lang="en-GB" sz="2200" dirty="0">
                <a:latin typeface="Accord Heavy SF" panose="020BE200000000000000" pitchFamily="34" charset="0"/>
              </a:rPr>
              <a:t>Source: National Library of Scotland</a:t>
            </a:r>
          </a:p>
          <a:p>
            <a:pPr marL="0" indent="0">
              <a:buNone/>
            </a:pPr>
            <a:r>
              <a:rPr lang="en-GB" sz="2200" dirty="0">
                <a:latin typeface="Accord Heavy SF" panose="020BE200000000000000" pitchFamily="34" charset="0"/>
              </a:rPr>
              <a:t>(a free on-line resource)</a:t>
            </a:r>
          </a:p>
          <a:p>
            <a:pPr marL="0" indent="0">
              <a:buNone/>
            </a:pPr>
            <a:endParaRPr lang="en-GB" sz="2200" dirty="0">
              <a:latin typeface="Accord Heavy SF" panose="020BE200000000000000" pitchFamily="34" charset="0"/>
            </a:endParaRPr>
          </a:p>
          <a:p>
            <a:pPr marL="0" indent="0">
              <a:buNone/>
            </a:pPr>
            <a:r>
              <a:rPr lang="en-GB" sz="2200" dirty="0">
                <a:latin typeface="Accord Heavy SF" panose="020BE200000000000000" pitchFamily="34" charset="0"/>
              </a:rPr>
              <a:t>Modern mapping provides some clues as to what was present in the past </a:t>
            </a:r>
            <a:r>
              <a:rPr lang="en-GB" sz="2200" u="sng" dirty="0">
                <a:latin typeface="Accord Heavy SF" panose="020BE200000000000000" pitchFamily="34" charset="0"/>
              </a:rPr>
              <a:t>but</a:t>
            </a:r>
            <a:r>
              <a:rPr lang="en-GB" sz="2200" dirty="0">
                <a:latin typeface="Accord Heavy SF" panose="020BE200000000000000" pitchFamily="34" charset="0"/>
              </a:rPr>
              <a:t>, in the Telford area, care is needed in interpreting those signs.</a:t>
            </a:r>
            <a:endParaRPr lang="en-US" sz="2200" u="sng" dirty="0">
              <a:latin typeface="Accord Heavy SF" panose="020BE200000000000000" pitchFamily="34" charset="0"/>
            </a:endParaRPr>
          </a:p>
        </p:txBody>
      </p:sp>
    </p:spTree>
    <p:extLst>
      <p:ext uri="{BB962C8B-B14F-4D97-AF65-F5344CB8AC3E}">
        <p14:creationId xmlns:p14="http://schemas.microsoft.com/office/powerpoint/2010/main" val="38914016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3F20D-FAF3-9054-758E-B995567BBC41}"/>
              </a:ext>
            </a:extLst>
          </p:cNvPr>
          <p:cNvSpPr>
            <a:spLocks noGrp="1"/>
          </p:cNvSpPr>
          <p:nvPr>
            <p:ph type="title"/>
          </p:nvPr>
        </p:nvSpPr>
        <p:spPr>
          <a:xfrm>
            <a:off x="6530748" y="365125"/>
            <a:ext cx="5356452" cy="1325563"/>
          </a:xfrm>
        </p:spPr>
        <p:txBody>
          <a:bodyPr>
            <a:normAutofit/>
          </a:bodyPr>
          <a:lstStyle/>
          <a:p>
            <a:r>
              <a:rPr lang="en-GB" sz="4000" dirty="0">
                <a:latin typeface="Accord Heavy SF" panose="020BE200000000000000" pitchFamily="34" charset="0"/>
              </a:rPr>
              <a:t>The Use of Maps (2)</a:t>
            </a:r>
            <a:endParaRPr lang="en-US" sz="4000" dirty="0">
              <a:latin typeface="Accord Heavy SF" panose="020BE200000000000000" pitchFamily="34" charset="0"/>
            </a:endParaRPr>
          </a:p>
        </p:txBody>
      </p:sp>
      <p:sp>
        <p:nvSpPr>
          <p:cNvPr id="4" name="Content Placeholder 3">
            <a:extLst>
              <a:ext uri="{FF2B5EF4-FFF2-40B4-BE49-F238E27FC236}">
                <a16:creationId xmlns:a16="http://schemas.microsoft.com/office/drawing/2014/main" id="{FF41171C-B988-AF21-D50C-D20932E45B3E}"/>
              </a:ext>
            </a:extLst>
          </p:cNvPr>
          <p:cNvSpPr>
            <a:spLocks noGrp="1"/>
          </p:cNvSpPr>
          <p:nvPr>
            <p:ph sz="half" idx="2"/>
          </p:nvPr>
        </p:nvSpPr>
        <p:spPr>
          <a:xfrm>
            <a:off x="6530748" y="1825625"/>
            <a:ext cx="4823052" cy="4351338"/>
          </a:xfrm>
        </p:spPr>
        <p:txBody>
          <a:bodyPr>
            <a:normAutofit/>
          </a:bodyPr>
          <a:lstStyle/>
          <a:p>
            <a:pPr marL="0" indent="0">
              <a:buNone/>
            </a:pPr>
            <a:r>
              <a:rPr lang="en-GB" sz="2400" dirty="0">
                <a:latin typeface="Accord Heavy SF" panose="020BE200000000000000" pitchFamily="34" charset="0"/>
              </a:rPr>
              <a:t>A Local Example:</a:t>
            </a:r>
          </a:p>
          <a:p>
            <a:pPr marL="0" indent="0">
              <a:buNone/>
            </a:pPr>
            <a:r>
              <a:rPr lang="en-GB" sz="2000" dirty="0">
                <a:latin typeface="Accord Heavy SF" panose="020BE200000000000000" pitchFamily="34" charset="0"/>
              </a:rPr>
              <a:t> </a:t>
            </a:r>
          </a:p>
          <a:p>
            <a:pPr marL="0" indent="0">
              <a:buNone/>
            </a:pPr>
            <a:r>
              <a:rPr lang="en-GB" sz="2400" dirty="0" err="1">
                <a:latin typeface="Accord Heavy SF" panose="020BE200000000000000" pitchFamily="34" charset="0"/>
              </a:rPr>
              <a:t>Oakengates</a:t>
            </a:r>
            <a:endParaRPr lang="en-GB" sz="2400" dirty="0">
              <a:latin typeface="Accord Heavy SF" panose="020BE200000000000000" pitchFamily="34" charset="0"/>
            </a:endParaRPr>
          </a:p>
          <a:p>
            <a:pPr marL="0" indent="0">
              <a:buNone/>
            </a:pPr>
            <a:r>
              <a:rPr lang="en-GB" sz="2000" dirty="0">
                <a:latin typeface="Accord Heavy SF" panose="020BE200000000000000" pitchFamily="34" charset="0"/>
              </a:rPr>
              <a:t> </a:t>
            </a:r>
          </a:p>
          <a:p>
            <a:pPr marL="0" indent="0">
              <a:buNone/>
            </a:pPr>
            <a:r>
              <a:rPr lang="en-GB" sz="2400" dirty="0">
                <a:latin typeface="Accord Heavy SF" panose="020BE200000000000000" pitchFamily="34" charset="0"/>
              </a:rPr>
              <a:t>The same area, but on the          Ordnance Survey 6” Mapping surveyed 1880-1882 and published in 1885.</a:t>
            </a:r>
          </a:p>
          <a:p>
            <a:pPr marL="0" indent="0">
              <a:buNone/>
            </a:pPr>
            <a:endParaRPr lang="en-GB" sz="2400" dirty="0">
              <a:latin typeface="Accord Heavy SF" panose="020BE200000000000000" pitchFamily="34" charset="0"/>
            </a:endParaRPr>
          </a:p>
          <a:p>
            <a:pPr marL="0" indent="0" algn="r">
              <a:buNone/>
            </a:pPr>
            <a:r>
              <a:rPr lang="en-GB" sz="2400" dirty="0">
                <a:latin typeface="Accord Heavy SF" panose="020BE200000000000000" pitchFamily="34" charset="0"/>
              </a:rPr>
              <a:t> </a:t>
            </a:r>
            <a:r>
              <a:rPr lang="en-GB" sz="1600" dirty="0">
                <a:latin typeface="Accord Heavy SF" panose="020BE200000000000000" pitchFamily="34" charset="0"/>
              </a:rPr>
              <a:t>[https://maps.nls.uk/view/101594308, accessed on 9th January 2023.]</a:t>
            </a:r>
            <a:endParaRPr lang="en-US" sz="1600" u="sng" dirty="0">
              <a:latin typeface="Accord Heavy SF" panose="020BE200000000000000" pitchFamily="34" charset="0"/>
            </a:endParaRPr>
          </a:p>
        </p:txBody>
      </p:sp>
      <p:pic>
        <p:nvPicPr>
          <p:cNvPr id="7" name="Content Placeholder 6">
            <a:extLst>
              <a:ext uri="{FF2B5EF4-FFF2-40B4-BE49-F238E27FC236}">
                <a16:creationId xmlns:a16="http://schemas.microsoft.com/office/drawing/2014/main" id="{91A73813-B34A-C356-317E-30BA65833C5A}"/>
              </a:ext>
            </a:extLst>
          </p:cNvPr>
          <p:cNvPicPr>
            <a:picLocks noGrp="1" noChangeAspect="1"/>
          </p:cNvPicPr>
          <p:nvPr>
            <p:ph sz="half" idx="1"/>
          </p:nvPr>
        </p:nvPicPr>
        <p:blipFill rotWithShape="1">
          <a:blip r:embed="rId2"/>
          <a:srcRect l="2112" r="2388"/>
          <a:stretch/>
        </p:blipFill>
        <p:spPr>
          <a:xfrm>
            <a:off x="541422" y="681037"/>
            <a:ext cx="5678905" cy="5495926"/>
          </a:xfrm>
          <a:prstGeom prst="rect">
            <a:avLst/>
          </a:prstGeom>
        </p:spPr>
      </p:pic>
    </p:spTree>
    <p:extLst>
      <p:ext uri="{BB962C8B-B14F-4D97-AF65-F5344CB8AC3E}">
        <p14:creationId xmlns:p14="http://schemas.microsoft.com/office/powerpoint/2010/main" val="17564528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3F20D-FAF3-9054-758E-B995567BBC41}"/>
              </a:ext>
            </a:extLst>
          </p:cNvPr>
          <p:cNvSpPr>
            <a:spLocks noGrp="1"/>
          </p:cNvSpPr>
          <p:nvPr>
            <p:ph type="title"/>
          </p:nvPr>
        </p:nvSpPr>
        <p:spPr>
          <a:xfrm>
            <a:off x="5919537" y="365125"/>
            <a:ext cx="5434262" cy="1325563"/>
          </a:xfrm>
        </p:spPr>
        <p:txBody>
          <a:bodyPr>
            <a:normAutofit/>
          </a:bodyPr>
          <a:lstStyle/>
          <a:p>
            <a:r>
              <a:rPr lang="en-GB" sz="4000" dirty="0">
                <a:latin typeface="Accord Heavy SF" panose="020BE200000000000000" pitchFamily="34" charset="0"/>
              </a:rPr>
              <a:t>The Use of Maps (3)</a:t>
            </a:r>
            <a:endParaRPr lang="en-US" sz="4000" dirty="0">
              <a:latin typeface="Accord Heavy SF" panose="020BE200000000000000" pitchFamily="34" charset="0"/>
            </a:endParaRPr>
          </a:p>
        </p:txBody>
      </p:sp>
      <p:sp>
        <p:nvSpPr>
          <p:cNvPr id="4" name="Content Placeholder 3">
            <a:extLst>
              <a:ext uri="{FF2B5EF4-FFF2-40B4-BE49-F238E27FC236}">
                <a16:creationId xmlns:a16="http://schemas.microsoft.com/office/drawing/2014/main" id="{FF41171C-B988-AF21-D50C-D20932E45B3E}"/>
              </a:ext>
            </a:extLst>
          </p:cNvPr>
          <p:cNvSpPr>
            <a:spLocks noGrp="1"/>
          </p:cNvSpPr>
          <p:nvPr>
            <p:ph sz="half" idx="2"/>
          </p:nvPr>
        </p:nvSpPr>
        <p:spPr>
          <a:xfrm>
            <a:off x="5919536" y="1686867"/>
            <a:ext cx="5434263" cy="4490096"/>
          </a:xfrm>
        </p:spPr>
        <p:txBody>
          <a:bodyPr>
            <a:normAutofit lnSpcReduction="10000"/>
          </a:bodyPr>
          <a:lstStyle/>
          <a:p>
            <a:pPr marL="0" indent="0">
              <a:buNone/>
            </a:pPr>
            <a:r>
              <a:rPr lang="en-GB" sz="2400" dirty="0">
                <a:latin typeface="Accord Heavy SF" panose="020BE200000000000000" pitchFamily="34" charset="0"/>
              </a:rPr>
              <a:t>A Local Example: </a:t>
            </a:r>
            <a:r>
              <a:rPr lang="en-GB" sz="2400" dirty="0" err="1">
                <a:latin typeface="Accord Heavy SF" panose="020BE200000000000000" pitchFamily="34" charset="0"/>
              </a:rPr>
              <a:t>Oakengates</a:t>
            </a:r>
            <a:endParaRPr lang="en-GB" sz="2400" dirty="0">
              <a:latin typeface="Accord Heavy SF" panose="020BE200000000000000" pitchFamily="34" charset="0"/>
            </a:endParaRPr>
          </a:p>
          <a:p>
            <a:pPr marL="0" indent="0">
              <a:buNone/>
            </a:pPr>
            <a:endParaRPr lang="en-GB" sz="2000" dirty="0">
              <a:latin typeface="Accord Heavy SF" panose="020BE200000000000000" pitchFamily="34" charset="0"/>
            </a:endParaRPr>
          </a:p>
          <a:p>
            <a:pPr marL="0" indent="0">
              <a:buNone/>
            </a:pPr>
            <a:r>
              <a:rPr lang="en-GB" sz="2400" dirty="0">
                <a:latin typeface="Accord Heavy SF" panose="020BE200000000000000" pitchFamily="34" charset="0"/>
              </a:rPr>
              <a:t>The same area, but on the          Ordnance Survey 6” Mapping revised in 1901 and published in 1902. </a:t>
            </a:r>
          </a:p>
          <a:p>
            <a:pPr marL="0" indent="0">
              <a:buNone/>
            </a:pPr>
            <a:endParaRPr lang="en-GB" sz="2000" dirty="0">
              <a:latin typeface="Accord Heavy SF" panose="020BE200000000000000" pitchFamily="34" charset="0"/>
            </a:endParaRPr>
          </a:p>
          <a:p>
            <a:pPr marL="0" indent="0" algn="r">
              <a:buNone/>
            </a:pPr>
            <a:r>
              <a:rPr lang="en-GB" sz="1600" dirty="0">
                <a:latin typeface="Accord Heavy SF" panose="020BE200000000000000" pitchFamily="34" charset="0"/>
              </a:rPr>
              <a:t>[https://maps.nls.uk/geo/explore/#zoom=15.0&amp;lat=52.68905&amp;lon=-2.43995&amp;layers=6&amp;b=1, accessed on 9th January 2023]</a:t>
            </a:r>
            <a:endParaRPr lang="en-US" sz="1600" u="sng" dirty="0">
              <a:latin typeface="Accord Heavy SF" panose="020BE200000000000000" pitchFamily="34" charset="0"/>
            </a:endParaRPr>
          </a:p>
          <a:p>
            <a:pPr marL="0" indent="0" algn="r">
              <a:buNone/>
            </a:pPr>
            <a:endParaRPr lang="en-US" sz="1600" u="sng" dirty="0">
              <a:latin typeface="Accord Heavy SF" panose="020BE200000000000000" pitchFamily="34" charset="0"/>
            </a:endParaRPr>
          </a:p>
          <a:p>
            <a:pPr marL="0" indent="0">
              <a:buNone/>
            </a:pPr>
            <a:r>
              <a:rPr lang="en-US" sz="1600" dirty="0">
                <a:latin typeface="Accord Heavy SF" panose="020BE200000000000000" pitchFamily="34" charset="0"/>
              </a:rPr>
              <a:t>Most information on these maps can be relied on but, in relation to railways, care needs to be taken over relying on the detailed arrangement of points and sidings shown.</a:t>
            </a:r>
            <a:endParaRPr lang="en-GB" sz="1600" dirty="0">
              <a:latin typeface="Accord Heavy SF" panose="020BE200000000000000" pitchFamily="34" charset="0"/>
            </a:endParaRPr>
          </a:p>
        </p:txBody>
      </p:sp>
      <p:pic>
        <p:nvPicPr>
          <p:cNvPr id="6" name="Content Placeholder 5">
            <a:extLst>
              <a:ext uri="{FF2B5EF4-FFF2-40B4-BE49-F238E27FC236}">
                <a16:creationId xmlns:a16="http://schemas.microsoft.com/office/drawing/2014/main" id="{B53D4E95-4050-D792-026B-B3D61914FAF3}"/>
              </a:ext>
            </a:extLst>
          </p:cNvPr>
          <p:cNvPicPr>
            <a:picLocks noGrp="1" noChangeAspect="1"/>
          </p:cNvPicPr>
          <p:nvPr>
            <p:ph sz="half" idx="1"/>
          </p:nvPr>
        </p:nvPicPr>
        <p:blipFill>
          <a:blip r:embed="rId2"/>
          <a:stretch>
            <a:fillRect/>
          </a:stretch>
        </p:blipFill>
        <p:spPr>
          <a:xfrm>
            <a:off x="513348" y="761122"/>
            <a:ext cx="5180494" cy="5335755"/>
          </a:xfrm>
          <a:prstGeom prst="rect">
            <a:avLst/>
          </a:prstGeom>
        </p:spPr>
      </p:pic>
    </p:spTree>
    <p:extLst>
      <p:ext uri="{BB962C8B-B14F-4D97-AF65-F5344CB8AC3E}">
        <p14:creationId xmlns:p14="http://schemas.microsoft.com/office/powerpoint/2010/main" val="33005229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3F20D-FAF3-9054-758E-B995567BBC41}"/>
              </a:ext>
            </a:extLst>
          </p:cNvPr>
          <p:cNvSpPr>
            <a:spLocks noGrp="1"/>
          </p:cNvSpPr>
          <p:nvPr>
            <p:ph type="title"/>
          </p:nvPr>
        </p:nvSpPr>
        <p:spPr>
          <a:xfrm>
            <a:off x="6095999" y="365125"/>
            <a:ext cx="5434263" cy="1325563"/>
          </a:xfrm>
        </p:spPr>
        <p:txBody>
          <a:bodyPr>
            <a:normAutofit/>
          </a:bodyPr>
          <a:lstStyle/>
          <a:p>
            <a:r>
              <a:rPr lang="en-GB" sz="4000" dirty="0">
                <a:latin typeface="Accord Heavy SF" panose="020BE200000000000000" pitchFamily="34" charset="0"/>
              </a:rPr>
              <a:t>The Use of Maps (4)</a:t>
            </a:r>
            <a:endParaRPr lang="en-US" sz="4000" dirty="0">
              <a:latin typeface="Accord Heavy SF" panose="020BE200000000000000" pitchFamily="34" charset="0"/>
            </a:endParaRPr>
          </a:p>
        </p:txBody>
      </p:sp>
      <p:sp>
        <p:nvSpPr>
          <p:cNvPr id="4" name="Content Placeholder 3">
            <a:extLst>
              <a:ext uri="{FF2B5EF4-FFF2-40B4-BE49-F238E27FC236}">
                <a16:creationId xmlns:a16="http://schemas.microsoft.com/office/drawing/2014/main" id="{FF41171C-B988-AF21-D50C-D20932E45B3E}"/>
              </a:ext>
            </a:extLst>
          </p:cNvPr>
          <p:cNvSpPr>
            <a:spLocks noGrp="1"/>
          </p:cNvSpPr>
          <p:nvPr>
            <p:ph sz="half" idx="2"/>
          </p:nvPr>
        </p:nvSpPr>
        <p:spPr>
          <a:xfrm>
            <a:off x="6095999" y="1686867"/>
            <a:ext cx="5257800" cy="4490096"/>
          </a:xfrm>
        </p:spPr>
        <p:txBody>
          <a:bodyPr>
            <a:normAutofit/>
          </a:bodyPr>
          <a:lstStyle/>
          <a:p>
            <a:pPr marL="0" indent="0">
              <a:buNone/>
            </a:pPr>
            <a:r>
              <a:rPr lang="en-GB" sz="2600" dirty="0">
                <a:latin typeface="Accord Heavy SF" panose="020BE200000000000000" pitchFamily="34" charset="0"/>
              </a:rPr>
              <a:t>Earlier Mapping</a:t>
            </a:r>
          </a:p>
          <a:p>
            <a:pPr marL="0" indent="0">
              <a:buNone/>
            </a:pPr>
            <a:endParaRPr lang="en-GB" sz="2400" dirty="0">
              <a:latin typeface="Accord Heavy SF" panose="020BE200000000000000" pitchFamily="34" charset="0"/>
            </a:endParaRPr>
          </a:p>
          <a:p>
            <a:pPr marL="0" indent="0">
              <a:buNone/>
            </a:pPr>
            <a:r>
              <a:rPr lang="en-GB" sz="2200" dirty="0">
                <a:latin typeface="Accord Heavy SF" panose="020BE200000000000000" pitchFamily="34" charset="0"/>
              </a:rPr>
              <a:t>J. </a:t>
            </a:r>
            <a:r>
              <a:rPr lang="en-GB" sz="2200" dirty="0" err="1">
                <a:latin typeface="Accord Heavy SF" panose="020BE200000000000000" pitchFamily="34" charset="0"/>
              </a:rPr>
              <a:t>Rocque’s</a:t>
            </a:r>
            <a:r>
              <a:rPr lang="en-GB" sz="2200" dirty="0">
                <a:latin typeface="Accord Heavy SF" panose="020BE200000000000000" pitchFamily="34" charset="0"/>
              </a:rPr>
              <a:t> Map of 1752. </a:t>
            </a:r>
          </a:p>
          <a:p>
            <a:pPr marL="0" indent="0">
              <a:buNone/>
            </a:pPr>
            <a:endParaRPr lang="en-GB" sz="2200" dirty="0">
              <a:latin typeface="Accord Heavy SF" panose="020BE200000000000000" pitchFamily="34" charset="0"/>
            </a:endParaRPr>
          </a:p>
          <a:p>
            <a:pPr marL="0" indent="0">
              <a:buNone/>
            </a:pPr>
            <a:r>
              <a:rPr lang="en-GB" sz="2200" dirty="0">
                <a:latin typeface="Accord Heavy SF" panose="020BE200000000000000" pitchFamily="34" charset="0"/>
              </a:rPr>
              <a:t>This enlarged extract shows very little detail other than roads and settlements. </a:t>
            </a:r>
            <a:endParaRPr lang="en-GB" sz="2000" dirty="0">
              <a:latin typeface="Accord Heavy SF" panose="020BE200000000000000" pitchFamily="34" charset="0"/>
            </a:endParaRPr>
          </a:p>
          <a:p>
            <a:pPr marL="0" indent="0" algn="r">
              <a:buNone/>
            </a:pPr>
            <a:endParaRPr lang="en-GB" sz="1600" dirty="0">
              <a:latin typeface="Accord Heavy SF" panose="020BE200000000000000" pitchFamily="34" charset="0"/>
            </a:endParaRPr>
          </a:p>
          <a:p>
            <a:pPr marL="0" indent="0" algn="r">
              <a:buNone/>
            </a:pPr>
            <a:r>
              <a:rPr lang="en-GB" sz="1600" dirty="0">
                <a:latin typeface="Accord Heavy SF" panose="020BE200000000000000" pitchFamily="34" charset="0"/>
              </a:rPr>
              <a:t>[J. </a:t>
            </a:r>
            <a:r>
              <a:rPr lang="en-GB" sz="1600" dirty="0" err="1">
                <a:latin typeface="Accord Heavy SF" panose="020BE200000000000000" pitchFamily="34" charset="0"/>
              </a:rPr>
              <a:t>Rocque</a:t>
            </a:r>
            <a:r>
              <a:rPr lang="en-GB" sz="1600" dirty="0">
                <a:latin typeface="Accord Heavy SF" panose="020BE200000000000000" pitchFamily="34" charset="0"/>
              </a:rPr>
              <a:t>; </a:t>
            </a:r>
            <a:r>
              <a:rPr lang="en-GB" sz="1600" i="1" dirty="0">
                <a:latin typeface="Accord Heavy SF" panose="020BE200000000000000" pitchFamily="34" charset="0"/>
              </a:rPr>
              <a:t>Map of the County of Salop (NE), </a:t>
            </a:r>
            <a:r>
              <a:rPr lang="en-GB" sz="1600" dirty="0">
                <a:latin typeface="Accord Heavy SF" panose="020BE200000000000000" pitchFamily="34" charset="0"/>
              </a:rPr>
              <a:t>1752: Shropshire Archives.]</a:t>
            </a:r>
            <a:endParaRPr lang="en-US" sz="1600" u="sng" dirty="0">
              <a:latin typeface="Accord Heavy SF" panose="020BE200000000000000" pitchFamily="34" charset="0"/>
            </a:endParaRPr>
          </a:p>
          <a:p>
            <a:pPr marL="0" indent="0" algn="r">
              <a:buNone/>
            </a:pPr>
            <a:endParaRPr lang="en-US" sz="1600" u="sng" dirty="0">
              <a:latin typeface="Accord Heavy SF" panose="020BE200000000000000" pitchFamily="34" charset="0"/>
            </a:endParaRPr>
          </a:p>
        </p:txBody>
      </p:sp>
      <p:pic>
        <p:nvPicPr>
          <p:cNvPr id="7" name="Content Placeholder 6">
            <a:extLst>
              <a:ext uri="{FF2B5EF4-FFF2-40B4-BE49-F238E27FC236}">
                <a16:creationId xmlns:a16="http://schemas.microsoft.com/office/drawing/2014/main" id="{28211BD4-3BBD-8BD5-40AD-9C9B397A782D}"/>
              </a:ext>
            </a:extLst>
          </p:cNvPr>
          <p:cNvPicPr>
            <a:picLocks noGrp="1" noChangeAspect="1"/>
          </p:cNvPicPr>
          <p:nvPr>
            <p:ph sz="half" idx="1"/>
          </p:nvPr>
        </p:nvPicPr>
        <p:blipFill rotWithShape="1">
          <a:blip r:embed="rId2"/>
          <a:srcRect r="7570"/>
          <a:stretch/>
        </p:blipFill>
        <p:spPr>
          <a:xfrm>
            <a:off x="430335" y="714634"/>
            <a:ext cx="5461732" cy="3905492"/>
          </a:xfrm>
          <a:prstGeom prst="rect">
            <a:avLst/>
          </a:prstGeom>
        </p:spPr>
      </p:pic>
    </p:spTree>
    <p:extLst>
      <p:ext uri="{BB962C8B-B14F-4D97-AF65-F5344CB8AC3E}">
        <p14:creationId xmlns:p14="http://schemas.microsoft.com/office/powerpoint/2010/main" val="2869853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3F20D-FAF3-9054-758E-B995567BBC41}"/>
              </a:ext>
            </a:extLst>
          </p:cNvPr>
          <p:cNvSpPr>
            <a:spLocks noGrp="1"/>
          </p:cNvSpPr>
          <p:nvPr>
            <p:ph type="title"/>
          </p:nvPr>
        </p:nvSpPr>
        <p:spPr>
          <a:xfrm>
            <a:off x="6095999" y="365125"/>
            <a:ext cx="5434263" cy="1325563"/>
          </a:xfrm>
        </p:spPr>
        <p:txBody>
          <a:bodyPr>
            <a:normAutofit/>
          </a:bodyPr>
          <a:lstStyle/>
          <a:p>
            <a:r>
              <a:rPr lang="en-GB" sz="4000" dirty="0">
                <a:latin typeface="Accord Heavy SF" panose="020BE200000000000000" pitchFamily="34" charset="0"/>
              </a:rPr>
              <a:t>The Use of Maps (5)</a:t>
            </a:r>
            <a:endParaRPr lang="en-US" sz="4000" dirty="0">
              <a:latin typeface="Accord Heavy SF" panose="020BE200000000000000" pitchFamily="34" charset="0"/>
            </a:endParaRPr>
          </a:p>
        </p:txBody>
      </p:sp>
      <p:sp>
        <p:nvSpPr>
          <p:cNvPr id="4" name="Content Placeholder 3">
            <a:extLst>
              <a:ext uri="{FF2B5EF4-FFF2-40B4-BE49-F238E27FC236}">
                <a16:creationId xmlns:a16="http://schemas.microsoft.com/office/drawing/2014/main" id="{FF41171C-B988-AF21-D50C-D20932E45B3E}"/>
              </a:ext>
            </a:extLst>
          </p:cNvPr>
          <p:cNvSpPr>
            <a:spLocks noGrp="1"/>
          </p:cNvSpPr>
          <p:nvPr>
            <p:ph sz="half" idx="2"/>
          </p:nvPr>
        </p:nvSpPr>
        <p:spPr>
          <a:xfrm>
            <a:off x="7387389" y="1606468"/>
            <a:ext cx="3933676" cy="4490096"/>
          </a:xfrm>
        </p:spPr>
        <p:txBody>
          <a:bodyPr>
            <a:normAutofit lnSpcReduction="10000"/>
          </a:bodyPr>
          <a:lstStyle/>
          <a:p>
            <a:pPr marL="0" indent="0">
              <a:buNone/>
            </a:pPr>
            <a:r>
              <a:rPr lang="en-GB" sz="2600" dirty="0">
                <a:latin typeface="Accord Heavy SF" panose="020BE200000000000000" pitchFamily="34" charset="0"/>
              </a:rPr>
              <a:t>Earlier Mapping</a:t>
            </a:r>
          </a:p>
          <a:p>
            <a:pPr marL="0" indent="0">
              <a:buNone/>
            </a:pPr>
            <a:endParaRPr lang="en-GB" sz="2400" dirty="0">
              <a:latin typeface="Accord Heavy SF" panose="020BE200000000000000" pitchFamily="34" charset="0"/>
            </a:endParaRPr>
          </a:p>
          <a:p>
            <a:pPr marL="0" indent="0">
              <a:buNone/>
            </a:pPr>
            <a:r>
              <a:rPr lang="en-GB" sz="2200" dirty="0">
                <a:latin typeface="Accord Heavy SF" panose="020BE200000000000000" pitchFamily="34" charset="0"/>
              </a:rPr>
              <a:t>R. Baugh’s map of Salop, 1808. </a:t>
            </a:r>
          </a:p>
          <a:p>
            <a:pPr marL="0" indent="0">
              <a:buNone/>
            </a:pPr>
            <a:endParaRPr lang="en-GB" sz="2200" dirty="0">
              <a:latin typeface="Accord Heavy SF" panose="020BE200000000000000" pitchFamily="34" charset="0"/>
            </a:endParaRPr>
          </a:p>
          <a:p>
            <a:pPr marL="0" indent="0">
              <a:buNone/>
            </a:pPr>
            <a:r>
              <a:rPr lang="en-GB" sz="2200" dirty="0">
                <a:latin typeface="Accord Heavy SF" panose="020BE200000000000000" pitchFamily="34" charset="0"/>
              </a:rPr>
              <a:t>This enlarged extract shows canals and roads but otherwise detail is sparse.</a:t>
            </a:r>
            <a:endParaRPr lang="en-GB" sz="2000" dirty="0">
              <a:latin typeface="Accord Heavy SF" panose="020BE200000000000000" pitchFamily="34" charset="0"/>
            </a:endParaRPr>
          </a:p>
          <a:p>
            <a:pPr marL="0" indent="0" algn="r">
              <a:buNone/>
            </a:pPr>
            <a:endParaRPr lang="en-GB" sz="1600" dirty="0">
              <a:latin typeface="Accord Heavy SF" panose="020BE200000000000000" pitchFamily="34" charset="0"/>
            </a:endParaRPr>
          </a:p>
          <a:p>
            <a:pPr marL="0" indent="0" algn="r">
              <a:buNone/>
            </a:pPr>
            <a:r>
              <a:rPr lang="en-GB" sz="1600" dirty="0">
                <a:latin typeface="Accord Heavy SF" panose="020BE200000000000000" pitchFamily="34" charset="0"/>
              </a:rPr>
              <a:t>[R. Baugh; </a:t>
            </a:r>
            <a:r>
              <a:rPr lang="en-GB" sz="1600" i="1" dirty="0">
                <a:latin typeface="Accord Heavy SF" panose="020BE200000000000000" pitchFamily="34" charset="0"/>
              </a:rPr>
              <a:t>Map of the County of Salop (No. 5</a:t>
            </a:r>
            <a:r>
              <a:rPr lang="en-GB" sz="1600" dirty="0">
                <a:latin typeface="Accord Heavy SF" panose="020BE200000000000000" pitchFamily="34" charset="0"/>
              </a:rPr>
              <a:t>), 1808, Shropshire Archives.]</a:t>
            </a:r>
            <a:endParaRPr lang="en-US" sz="1600" u="sng" dirty="0">
              <a:latin typeface="Accord Heavy SF" panose="020BE200000000000000" pitchFamily="34" charset="0"/>
            </a:endParaRPr>
          </a:p>
          <a:p>
            <a:pPr marL="0" indent="0" algn="r">
              <a:buNone/>
            </a:pPr>
            <a:endParaRPr lang="en-US" sz="1600" u="sng" dirty="0">
              <a:latin typeface="Accord Heavy SF" panose="020BE200000000000000" pitchFamily="34" charset="0"/>
            </a:endParaRPr>
          </a:p>
        </p:txBody>
      </p:sp>
      <p:pic>
        <p:nvPicPr>
          <p:cNvPr id="6" name="Content Placeholder 5">
            <a:extLst>
              <a:ext uri="{FF2B5EF4-FFF2-40B4-BE49-F238E27FC236}">
                <a16:creationId xmlns:a16="http://schemas.microsoft.com/office/drawing/2014/main" id="{20A9FC96-5FFB-4C67-503B-EAD646EFCAC1}"/>
              </a:ext>
            </a:extLst>
          </p:cNvPr>
          <p:cNvPicPr>
            <a:picLocks noGrp="1" noChangeAspect="1"/>
          </p:cNvPicPr>
          <p:nvPr>
            <p:ph sz="half" idx="1"/>
          </p:nvPr>
        </p:nvPicPr>
        <p:blipFill>
          <a:blip r:embed="rId2"/>
          <a:stretch>
            <a:fillRect/>
          </a:stretch>
        </p:blipFill>
        <p:spPr>
          <a:xfrm>
            <a:off x="471927" y="1588169"/>
            <a:ext cx="6742854" cy="4174957"/>
          </a:xfrm>
          <a:prstGeom prst="rect">
            <a:avLst/>
          </a:prstGeom>
        </p:spPr>
      </p:pic>
    </p:spTree>
    <p:extLst>
      <p:ext uri="{BB962C8B-B14F-4D97-AF65-F5344CB8AC3E}">
        <p14:creationId xmlns:p14="http://schemas.microsoft.com/office/powerpoint/2010/main" val="19668906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3F20D-FAF3-9054-758E-B995567BBC41}"/>
              </a:ext>
            </a:extLst>
          </p:cNvPr>
          <p:cNvSpPr>
            <a:spLocks noGrp="1"/>
          </p:cNvSpPr>
          <p:nvPr>
            <p:ph type="title"/>
          </p:nvPr>
        </p:nvSpPr>
        <p:spPr>
          <a:xfrm>
            <a:off x="6095999" y="365125"/>
            <a:ext cx="5434263" cy="1325563"/>
          </a:xfrm>
        </p:spPr>
        <p:txBody>
          <a:bodyPr>
            <a:normAutofit/>
          </a:bodyPr>
          <a:lstStyle/>
          <a:p>
            <a:r>
              <a:rPr lang="en-GB" sz="4000" dirty="0">
                <a:latin typeface="Accord Heavy SF" panose="020BE200000000000000" pitchFamily="34" charset="0"/>
              </a:rPr>
              <a:t>The Use of Maps (6)</a:t>
            </a:r>
            <a:endParaRPr lang="en-US" sz="4000" dirty="0">
              <a:latin typeface="Accord Heavy SF" panose="020BE200000000000000" pitchFamily="34" charset="0"/>
            </a:endParaRPr>
          </a:p>
        </p:txBody>
      </p:sp>
      <p:sp>
        <p:nvSpPr>
          <p:cNvPr id="4" name="Content Placeholder 3">
            <a:extLst>
              <a:ext uri="{FF2B5EF4-FFF2-40B4-BE49-F238E27FC236}">
                <a16:creationId xmlns:a16="http://schemas.microsoft.com/office/drawing/2014/main" id="{FF41171C-B988-AF21-D50C-D20932E45B3E}"/>
              </a:ext>
            </a:extLst>
          </p:cNvPr>
          <p:cNvSpPr>
            <a:spLocks noGrp="1"/>
          </p:cNvSpPr>
          <p:nvPr>
            <p:ph sz="half" idx="2"/>
          </p:nvPr>
        </p:nvSpPr>
        <p:spPr>
          <a:xfrm>
            <a:off x="7387389" y="1606468"/>
            <a:ext cx="3933676" cy="4490096"/>
          </a:xfrm>
        </p:spPr>
        <p:txBody>
          <a:bodyPr>
            <a:normAutofit fontScale="92500"/>
          </a:bodyPr>
          <a:lstStyle/>
          <a:p>
            <a:pPr marL="0" indent="0">
              <a:buNone/>
            </a:pPr>
            <a:r>
              <a:rPr lang="en-GB" sz="2600" dirty="0">
                <a:latin typeface="Accord Heavy SF" panose="020BE200000000000000" pitchFamily="34" charset="0"/>
              </a:rPr>
              <a:t>Earlier Mapping</a:t>
            </a:r>
          </a:p>
          <a:p>
            <a:pPr marL="0" indent="0">
              <a:buNone/>
            </a:pPr>
            <a:endParaRPr lang="en-GB" sz="2400" dirty="0">
              <a:latin typeface="Accord Heavy SF" panose="020BE200000000000000" pitchFamily="34" charset="0"/>
            </a:endParaRPr>
          </a:p>
          <a:p>
            <a:pPr marL="0" indent="0">
              <a:buNone/>
            </a:pPr>
            <a:r>
              <a:rPr lang="en-GB" sz="2200" dirty="0">
                <a:latin typeface="Accord Heavy SF" panose="020BE200000000000000" pitchFamily="34" charset="0"/>
              </a:rPr>
              <a:t>Greenwood’s map of the County of Salop, 1827. </a:t>
            </a:r>
          </a:p>
          <a:p>
            <a:pPr marL="0" indent="0">
              <a:buNone/>
            </a:pPr>
            <a:endParaRPr lang="en-GB" sz="2200" dirty="0">
              <a:latin typeface="Accord Heavy SF" panose="020BE200000000000000" pitchFamily="34" charset="0"/>
            </a:endParaRPr>
          </a:p>
          <a:p>
            <a:pPr marL="0" indent="0">
              <a:buNone/>
            </a:pPr>
            <a:r>
              <a:rPr lang="en-GB" sz="2200" dirty="0">
                <a:latin typeface="Accord Heavy SF" panose="020BE200000000000000" pitchFamily="34" charset="0"/>
              </a:rPr>
              <a:t>A significant improvement, with roads, canals and railroads shown.</a:t>
            </a:r>
            <a:endParaRPr lang="en-GB" sz="2000" dirty="0">
              <a:latin typeface="Accord Heavy SF" panose="020BE200000000000000" pitchFamily="34" charset="0"/>
            </a:endParaRPr>
          </a:p>
          <a:p>
            <a:pPr marL="0" indent="0" algn="r">
              <a:buNone/>
            </a:pPr>
            <a:endParaRPr lang="en-GB" sz="1600" dirty="0">
              <a:latin typeface="Accord Heavy SF" panose="020BE200000000000000" pitchFamily="34" charset="0"/>
            </a:endParaRPr>
          </a:p>
          <a:p>
            <a:pPr marL="0" indent="0" algn="r">
              <a:buNone/>
            </a:pPr>
            <a:r>
              <a:rPr lang="en-GB" sz="1600" dirty="0">
                <a:latin typeface="Accord Heavy SF" panose="020BE200000000000000" pitchFamily="34" charset="0"/>
              </a:rPr>
              <a:t>[Christopher Greenwood; </a:t>
            </a:r>
            <a:r>
              <a:rPr lang="en-GB" sz="1600" i="1" dirty="0">
                <a:latin typeface="Accord Heavy SF" panose="020BE200000000000000" pitchFamily="34" charset="0"/>
              </a:rPr>
              <a:t>Map of the County of Salop Facsimile Edition</a:t>
            </a:r>
            <a:r>
              <a:rPr lang="en-GB" sz="1600" dirty="0">
                <a:latin typeface="Accord Heavy SF" panose="020BE200000000000000" pitchFamily="34" charset="0"/>
              </a:rPr>
              <a:t>; Shropshire  Archaeological and Historical Society, 2008.]</a:t>
            </a:r>
            <a:endParaRPr lang="en-US" sz="1600" u="sng" dirty="0">
              <a:latin typeface="Accord Heavy SF" panose="020BE200000000000000" pitchFamily="34" charset="0"/>
            </a:endParaRPr>
          </a:p>
          <a:p>
            <a:pPr marL="0" indent="0" algn="r">
              <a:buNone/>
            </a:pPr>
            <a:endParaRPr lang="en-US" sz="1600" u="sng" dirty="0">
              <a:latin typeface="Accord Heavy SF" panose="020BE200000000000000" pitchFamily="34" charset="0"/>
            </a:endParaRPr>
          </a:p>
        </p:txBody>
      </p:sp>
      <p:pic>
        <p:nvPicPr>
          <p:cNvPr id="7" name="Content Placeholder 6">
            <a:extLst>
              <a:ext uri="{FF2B5EF4-FFF2-40B4-BE49-F238E27FC236}">
                <a16:creationId xmlns:a16="http://schemas.microsoft.com/office/drawing/2014/main" id="{1CDD538E-B4CD-1C1F-6090-5E33B764614C}"/>
              </a:ext>
            </a:extLst>
          </p:cNvPr>
          <p:cNvPicPr>
            <a:picLocks noGrp="1" noChangeAspect="1"/>
          </p:cNvPicPr>
          <p:nvPr>
            <p:ph sz="half" idx="1"/>
          </p:nvPr>
        </p:nvPicPr>
        <p:blipFill>
          <a:blip r:embed="rId2"/>
          <a:stretch>
            <a:fillRect/>
          </a:stretch>
        </p:blipFill>
        <p:spPr>
          <a:xfrm>
            <a:off x="377959" y="1606468"/>
            <a:ext cx="6893126" cy="4299603"/>
          </a:xfrm>
          <a:prstGeom prst="rect">
            <a:avLst/>
          </a:prstGeom>
        </p:spPr>
      </p:pic>
    </p:spTree>
    <p:extLst>
      <p:ext uri="{BB962C8B-B14F-4D97-AF65-F5344CB8AC3E}">
        <p14:creationId xmlns:p14="http://schemas.microsoft.com/office/powerpoint/2010/main" val="3796981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3F20D-FAF3-9054-758E-B995567BBC41}"/>
              </a:ext>
            </a:extLst>
          </p:cNvPr>
          <p:cNvSpPr>
            <a:spLocks noGrp="1"/>
          </p:cNvSpPr>
          <p:nvPr>
            <p:ph type="title"/>
          </p:nvPr>
        </p:nvSpPr>
        <p:spPr>
          <a:xfrm>
            <a:off x="6545178" y="365125"/>
            <a:ext cx="5355216" cy="1325563"/>
          </a:xfrm>
        </p:spPr>
        <p:txBody>
          <a:bodyPr>
            <a:normAutofit/>
          </a:bodyPr>
          <a:lstStyle/>
          <a:p>
            <a:r>
              <a:rPr lang="en-GB" sz="4000" dirty="0">
                <a:latin typeface="Accord Heavy SF" panose="020BE200000000000000" pitchFamily="34" charset="0"/>
              </a:rPr>
              <a:t>The Use of Maps (6)</a:t>
            </a:r>
            <a:endParaRPr lang="en-US" sz="4000" dirty="0">
              <a:latin typeface="Accord Heavy SF" panose="020BE200000000000000" pitchFamily="34" charset="0"/>
            </a:endParaRPr>
          </a:p>
        </p:txBody>
      </p:sp>
      <p:sp>
        <p:nvSpPr>
          <p:cNvPr id="4" name="Content Placeholder 3">
            <a:extLst>
              <a:ext uri="{FF2B5EF4-FFF2-40B4-BE49-F238E27FC236}">
                <a16:creationId xmlns:a16="http://schemas.microsoft.com/office/drawing/2014/main" id="{FF41171C-B988-AF21-D50C-D20932E45B3E}"/>
              </a:ext>
            </a:extLst>
          </p:cNvPr>
          <p:cNvSpPr>
            <a:spLocks noGrp="1"/>
          </p:cNvSpPr>
          <p:nvPr>
            <p:ph sz="half" idx="2"/>
          </p:nvPr>
        </p:nvSpPr>
        <p:spPr>
          <a:xfrm>
            <a:off x="6545179" y="1606468"/>
            <a:ext cx="4775886" cy="4490096"/>
          </a:xfrm>
        </p:spPr>
        <p:txBody>
          <a:bodyPr>
            <a:normAutofit/>
          </a:bodyPr>
          <a:lstStyle/>
          <a:p>
            <a:pPr marL="0" indent="0">
              <a:buNone/>
            </a:pPr>
            <a:r>
              <a:rPr lang="en-GB" sz="2600" dirty="0">
                <a:latin typeface="Accord Heavy SF" panose="020BE200000000000000" pitchFamily="34" charset="0"/>
              </a:rPr>
              <a:t>Earlier Mapping</a:t>
            </a:r>
          </a:p>
          <a:p>
            <a:pPr marL="0" indent="0">
              <a:buNone/>
            </a:pPr>
            <a:endParaRPr lang="en-GB" sz="2400" dirty="0">
              <a:latin typeface="Accord Heavy SF" panose="020BE200000000000000" pitchFamily="34" charset="0"/>
            </a:endParaRPr>
          </a:p>
          <a:p>
            <a:pPr marL="0" indent="0">
              <a:buNone/>
            </a:pPr>
            <a:r>
              <a:rPr lang="en-GB" sz="2200" dirty="0">
                <a:latin typeface="Accord Heavy SF" panose="020BE200000000000000" pitchFamily="34" charset="0"/>
              </a:rPr>
              <a:t>Ordnance Survey 1</a:t>
            </a:r>
            <a:r>
              <a:rPr lang="en-GB" sz="2200" baseline="30000" dirty="0">
                <a:latin typeface="Accord Heavy SF" panose="020BE200000000000000" pitchFamily="34" charset="0"/>
              </a:rPr>
              <a:t>st</a:t>
            </a:r>
            <a:r>
              <a:rPr lang="en-GB" sz="2200" dirty="0">
                <a:latin typeface="Accord Heavy SF" panose="020BE200000000000000" pitchFamily="34" charset="0"/>
              </a:rPr>
              <a:t> Edition (1” to 1 mile) 1833. </a:t>
            </a:r>
          </a:p>
          <a:p>
            <a:pPr marL="0" indent="0">
              <a:buNone/>
            </a:pPr>
            <a:endParaRPr lang="en-GB" sz="2200" dirty="0">
              <a:latin typeface="Accord Heavy SF" panose="020BE200000000000000" pitchFamily="34" charset="0"/>
            </a:endParaRPr>
          </a:p>
          <a:p>
            <a:pPr marL="0" indent="0">
              <a:buNone/>
            </a:pPr>
            <a:r>
              <a:rPr lang="en-GB" sz="2200" dirty="0">
                <a:latin typeface="Accord Heavy SF" panose="020BE200000000000000" pitchFamily="34" charset="0"/>
              </a:rPr>
              <a:t>A further significant improvement, with roads, canals and railroads shown more clearly.</a:t>
            </a:r>
            <a:endParaRPr lang="en-GB" sz="2000" dirty="0">
              <a:latin typeface="Accord Heavy SF" panose="020BE200000000000000" pitchFamily="34" charset="0"/>
            </a:endParaRPr>
          </a:p>
          <a:p>
            <a:pPr marL="0" indent="0" algn="r">
              <a:buNone/>
            </a:pPr>
            <a:endParaRPr lang="en-GB" sz="1600" dirty="0">
              <a:latin typeface="Accord Heavy SF" panose="020BE200000000000000" pitchFamily="34" charset="0"/>
            </a:endParaRPr>
          </a:p>
          <a:p>
            <a:pPr marL="0" indent="0" algn="r">
              <a:buNone/>
            </a:pPr>
            <a:r>
              <a:rPr lang="en-GB" sz="1600" dirty="0">
                <a:latin typeface="Accord Heavy SF" panose="020BE200000000000000" pitchFamily="34" charset="0"/>
              </a:rPr>
              <a:t>[</a:t>
            </a:r>
            <a:r>
              <a:rPr lang="fr-FR" sz="1600" dirty="0" err="1">
                <a:latin typeface="Accord Heavy SF" panose="020BE200000000000000" pitchFamily="34" charset="0"/>
              </a:rPr>
              <a:t>Ordnance</a:t>
            </a:r>
            <a:r>
              <a:rPr lang="fr-FR" sz="1600" dirty="0">
                <a:latin typeface="Accord Heavy SF" panose="020BE200000000000000" pitchFamily="34" charset="0"/>
              </a:rPr>
              <a:t> Survey; </a:t>
            </a:r>
            <a:r>
              <a:rPr lang="fr-FR" sz="1600" dirty="0" err="1">
                <a:latin typeface="Accord Heavy SF" panose="020BE200000000000000" pitchFamily="34" charset="0"/>
              </a:rPr>
              <a:t>Map</a:t>
            </a:r>
            <a:r>
              <a:rPr lang="fr-FR" sz="1600" dirty="0">
                <a:latin typeface="Accord Heavy SF" panose="020BE200000000000000" pitchFamily="34" charset="0"/>
              </a:rPr>
              <a:t> 61(NE), 1833, Shropshire Archives</a:t>
            </a:r>
            <a:r>
              <a:rPr lang="en-GB" sz="1600" dirty="0">
                <a:latin typeface="Accord Heavy SF" panose="020BE200000000000000" pitchFamily="34" charset="0"/>
              </a:rPr>
              <a:t>.]</a:t>
            </a:r>
            <a:endParaRPr lang="en-US" sz="1600" u="sng" dirty="0">
              <a:latin typeface="Accord Heavy SF" panose="020BE200000000000000" pitchFamily="34" charset="0"/>
            </a:endParaRPr>
          </a:p>
          <a:p>
            <a:pPr marL="0" indent="0" algn="r">
              <a:buNone/>
            </a:pPr>
            <a:endParaRPr lang="en-US" sz="1600" u="sng" dirty="0">
              <a:latin typeface="Accord Heavy SF" panose="020BE200000000000000" pitchFamily="34" charset="0"/>
            </a:endParaRPr>
          </a:p>
        </p:txBody>
      </p:sp>
      <p:pic>
        <p:nvPicPr>
          <p:cNvPr id="6" name="Content Placeholder 5">
            <a:extLst>
              <a:ext uri="{FF2B5EF4-FFF2-40B4-BE49-F238E27FC236}">
                <a16:creationId xmlns:a16="http://schemas.microsoft.com/office/drawing/2014/main" id="{825E39FE-0A06-093B-11E7-A5DD20BC327E}"/>
              </a:ext>
            </a:extLst>
          </p:cNvPr>
          <p:cNvPicPr>
            <a:picLocks noGrp="1" noChangeAspect="1"/>
          </p:cNvPicPr>
          <p:nvPr>
            <p:ph sz="half" idx="1"/>
          </p:nvPr>
        </p:nvPicPr>
        <p:blipFill>
          <a:blip r:embed="rId2"/>
          <a:stretch>
            <a:fillRect/>
          </a:stretch>
        </p:blipFill>
        <p:spPr>
          <a:xfrm>
            <a:off x="291606" y="623195"/>
            <a:ext cx="5955590" cy="5308373"/>
          </a:xfrm>
          <a:prstGeom prst="rect">
            <a:avLst/>
          </a:prstGeom>
        </p:spPr>
      </p:pic>
    </p:spTree>
    <p:extLst>
      <p:ext uri="{BB962C8B-B14F-4D97-AF65-F5344CB8AC3E}">
        <p14:creationId xmlns:p14="http://schemas.microsoft.com/office/powerpoint/2010/main" val="19024250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3F20D-FAF3-9054-758E-B995567BBC41}"/>
              </a:ext>
            </a:extLst>
          </p:cNvPr>
          <p:cNvSpPr>
            <a:spLocks noGrp="1"/>
          </p:cNvSpPr>
          <p:nvPr>
            <p:ph type="title"/>
          </p:nvPr>
        </p:nvSpPr>
        <p:spPr>
          <a:xfrm>
            <a:off x="838199" y="365125"/>
            <a:ext cx="10515601" cy="1325563"/>
          </a:xfrm>
        </p:spPr>
        <p:txBody>
          <a:bodyPr>
            <a:normAutofit/>
          </a:bodyPr>
          <a:lstStyle/>
          <a:p>
            <a:r>
              <a:rPr lang="en-GB" sz="4000" dirty="0">
                <a:latin typeface="Accord Heavy SF" panose="020BE200000000000000" pitchFamily="34" charset="0"/>
              </a:rPr>
              <a:t>Savage &amp; Smith in the 1960s (1)</a:t>
            </a:r>
            <a:endParaRPr lang="en-US" sz="4000" dirty="0">
              <a:latin typeface="Accord Heavy SF" panose="020BE200000000000000" pitchFamily="34" charset="0"/>
            </a:endParaRPr>
          </a:p>
        </p:txBody>
      </p:sp>
      <p:sp>
        <p:nvSpPr>
          <p:cNvPr id="8" name="Content Placeholder 7">
            <a:extLst>
              <a:ext uri="{FF2B5EF4-FFF2-40B4-BE49-F238E27FC236}">
                <a16:creationId xmlns:a16="http://schemas.microsoft.com/office/drawing/2014/main" id="{9DA6C478-258D-A9EF-507A-8A42F59AF967}"/>
              </a:ext>
            </a:extLst>
          </p:cNvPr>
          <p:cNvSpPr>
            <a:spLocks noGrp="1"/>
          </p:cNvSpPr>
          <p:nvPr>
            <p:ph idx="1"/>
          </p:nvPr>
        </p:nvSpPr>
        <p:spPr>
          <a:xfrm>
            <a:off x="838200" y="1973179"/>
            <a:ext cx="10515600" cy="4203784"/>
          </a:xfrm>
        </p:spPr>
        <p:txBody>
          <a:bodyPr>
            <a:normAutofit fontScale="85000" lnSpcReduction="20000"/>
          </a:bodyPr>
          <a:lstStyle/>
          <a:p>
            <a:pPr marL="0" indent="0">
              <a:buNone/>
            </a:pPr>
            <a:r>
              <a:rPr lang="en-GB" dirty="0">
                <a:latin typeface="Accord Heavy SF" panose="020BE200000000000000" pitchFamily="34" charset="0"/>
              </a:rPr>
              <a:t>The Waggon-ways and Plate-ways of East Shropshire. </a:t>
            </a:r>
          </a:p>
          <a:p>
            <a:pPr marL="0" indent="0">
              <a:buNone/>
            </a:pPr>
            <a:r>
              <a:rPr lang="en-GB" sz="2000" dirty="0">
                <a:latin typeface="Accord Heavy SF" panose="020BE200000000000000" pitchFamily="34" charset="0"/>
              </a:rPr>
              <a:t> </a:t>
            </a:r>
            <a:r>
              <a:rPr lang="en-GB" sz="1400" dirty="0">
                <a:latin typeface="Accord Heavy SF" panose="020BE200000000000000" pitchFamily="34" charset="0"/>
              </a:rPr>
              <a:t> </a:t>
            </a:r>
          </a:p>
          <a:p>
            <a:pPr marL="0" indent="0">
              <a:lnSpc>
                <a:spcPct val="120000"/>
              </a:lnSpc>
              <a:buNone/>
            </a:pPr>
            <a:r>
              <a:rPr lang="en-GB" sz="2200" dirty="0">
                <a:latin typeface="Accord Heavy SF" panose="020BE200000000000000" pitchFamily="34" charset="0"/>
              </a:rPr>
              <a:t>Savage &amp; Smith undertook research in the mid-1960s which catalogued many of the tramroads/tramways which once existed in the area of Ironbridge Gorge and to its North &amp; South.</a:t>
            </a:r>
          </a:p>
          <a:p>
            <a:pPr marL="0" indent="0">
              <a:lnSpc>
                <a:spcPct val="120000"/>
              </a:lnSpc>
              <a:buNone/>
            </a:pPr>
            <a:r>
              <a:rPr lang="en-GB" sz="2200" dirty="0">
                <a:latin typeface="Accord Heavy SF" panose="020BE200000000000000" pitchFamily="34" charset="0"/>
              </a:rPr>
              <a:t> </a:t>
            </a:r>
          </a:p>
          <a:p>
            <a:pPr marL="0" indent="0">
              <a:lnSpc>
                <a:spcPct val="120000"/>
              </a:lnSpc>
              <a:buNone/>
            </a:pPr>
            <a:r>
              <a:rPr lang="en-GB" sz="2200" dirty="0">
                <a:latin typeface="Accord Heavy SF" panose="020BE200000000000000" pitchFamily="34" charset="0"/>
              </a:rPr>
              <a:t>It was very timely research as within just a few years the Development Corporation would be remoulding much of the local landscape, and it was undertaken without the benefit of modern mapping.</a:t>
            </a:r>
          </a:p>
          <a:p>
            <a:pPr marL="0" indent="0" algn="r">
              <a:buNone/>
            </a:pPr>
            <a:endParaRPr lang="en-GB" sz="1800" dirty="0">
              <a:latin typeface="Accord Heavy SF" panose="020BE200000000000000" pitchFamily="34" charset="0"/>
            </a:endParaRPr>
          </a:p>
          <a:p>
            <a:pPr marL="0" indent="0" algn="r">
              <a:buNone/>
            </a:pPr>
            <a:r>
              <a:rPr lang="en-GB" sz="1800" dirty="0">
                <a:latin typeface="Accord Heavy SF" panose="020BE200000000000000" pitchFamily="34" charset="0"/>
              </a:rPr>
              <a:t>[R.F. Savage &amp; L.D.W. Smith</a:t>
            </a:r>
            <a:r>
              <a:rPr lang="en-GB" sz="1800" i="1" dirty="0">
                <a:latin typeface="Accord Heavy SF" panose="020BE200000000000000" pitchFamily="34" charset="0"/>
              </a:rPr>
              <a:t>; The Waggon-ways and Plate-ways of East Shropshire</a:t>
            </a:r>
            <a:r>
              <a:rPr lang="en-GB" sz="1800" dirty="0">
                <a:latin typeface="Accord Heavy SF" panose="020BE200000000000000" pitchFamily="34" charset="0"/>
              </a:rPr>
              <a:t>, Birmingham School of Architecture, 1965. An original document is held by the Archive Office of the Ironbridge Gorge Museum Trust.]</a:t>
            </a:r>
            <a:endParaRPr lang="en-US" sz="1800" dirty="0">
              <a:latin typeface="Accord Heavy SF" panose="020BE200000000000000" pitchFamily="34" charset="0"/>
            </a:endParaRPr>
          </a:p>
        </p:txBody>
      </p:sp>
    </p:spTree>
    <p:extLst>
      <p:ext uri="{BB962C8B-B14F-4D97-AF65-F5344CB8AC3E}">
        <p14:creationId xmlns:p14="http://schemas.microsoft.com/office/powerpoint/2010/main" val="20995122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3F20D-FAF3-9054-758E-B995567BBC41}"/>
              </a:ext>
            </a:extLst>
          </p:cNvPr>
          <p:cNvSpPr>
            <a:spLocks noGrp="1"/>
          </p:cNvSpPr>
          <p:nvPr>
            <p:ph type="title"/>
          </p:nvPr>
        </p:nvSpPr>
        <p:spPr>
          <a:xfrm>
            <a:off x="577056" y="409073"/>
            <a:ext cx="6966744" cy="2069432"/>
          </a:xfrm>
        </p:spPr>
        <p:txBody>
          <a:bodyPr>
            <a:normAutofit fontScale="90000"/>
          </a:bodyPr>
          <a:lstStyle/>
          <a:p>
            <a:r>
              <a:rPr lang="en-GB" sz="4000" dirty="0">
                <a:latin typeface="Accord Heavy SF" panose="020BE200000000000000" pitchFamily="34" charset="0"/>
              </a:rPr>
              <a:t>Savage &amp; Smith in the 1960s (2) – Period to 1699 </a:t>
            </a:r>
            <a:br>
              <a:rPr lang="en-GB" sz="4000" dirty="0">
                <a:latin typeface="Accord Heavy SF" panose="020BE200000000000000" pitchFamily="34" charset="0"/>
              </a:rPr>
            </a:br>
            <a:r>
              <a:rPr lang="en-GB" sz="4000" dirty="0">
                <a:latin typeface="Accord Heavy SF" panose="020BE200000000000000" pitchFamily="34" charset="0"/>
              </a:rPr>
              <a:t>Wooden Rails – 1” to 1 mile</a:t>
            </a:r>
            <a:endParaRPr lang="en-US" sz="4000" dirty="0">
              <a:latin typeface="Accord Heavy SF" panose="020BE200000000000000" pitchFamily="34" charset="0"/>
            </a:endParaRPr>
          </a:p>
        </p:txBody>
      </p:sp>
      <p:pic>
        <p:nvPicPr>
          <p:cNvPr id="5" name="Content Placeholder 4">
            <a:extLst>
              <a:ext uri="{FF2B5EF4-FFF2-40B4-BE49-F238E27FC236}">
                <a16:creationId xmlns:a16="http://schemas.microsoft.com/office/drawing/2014/main" id="{35A61B40-79A3-6F2F-09AA-E200EAD64A83}"/>
              </a:ext>
            </a:extLst>
          </p:cNvPr>
          <p:cNvPicPr>
            <a:picLocks noGrp="1" noChangeAspect="1"/>
          </p:cNvPicPr>
          <p:nvPr>
            <p:ph sz="half" idx="1"/>
          </p:nvPr>
        </p:nvPicPr>
        <p:blipFill>
          <a:blip r:embed="rId2"/>
          <a:stretch>
            <a:fillRect/>
          </a:stretch>
        </p:blipFill>
        <p:spPr>
          <a:xfrm>
            <a:off x="7856619" y="301792"/>
            <a:ext cx="3758325" cy="6243387"/>
          </a:xfrm>
          <a:prstGeom prst="rect">
            <a:avLst/>
          </a:prstGeom>
        </p:spPr>
      </p:pic>
      <p:pic>
        <p:nvPicPr>
          <p:cNvPr id="6" name="Content Placeholder 5">
            <a:extLst>
              <a:ext uri="{FF2B5EF4-FFF2-40B4-BE49-F238E27FC236}">
                <a16:creationId xmlns:a16="http://schemas.microsoft.com/office/drawing/2014/main" id="{B7DB81BF-8C97-82EE-7594-09A450A2A31B}"/>
              </a:ext>
            </a:extLst>
          </p:cNvPr>
          <p:cNvPicPr>
            <a:picLocks noGrp="1" noChangeAspect="1"/>
          </p:cNvPicPr>
          <p:nvPr>
            <p:ph sz="half" idx="2"/>
          </p:nvPr>
        </p:nvPicPr>
        <p:blipFill>
          <a:blip r:embed="rId3"/>
          <a:stretch>
            <a:fillRect/>
          </a:stretch>
        </p:blipFill>
        <p:spPr>
          <a:xfrm>
            <a:off x="577055" y="2340592"/>
            <a:ext cx="4957471" cy="4204586"/>
          </a:xfrm>
          <a:prstGeom prst="rect">
            <a:avLst/>
          </a:prstGeom>
        </p:spPr>
      </p:pic>
    </p:spTree>
    <p:extLst>
      <p:ext uri="{BB962C8B-B14F-4D97-AF65-F5344CB8AC3E}">
        <p14:creationId xmlns:p14="http://schemas.microsoft.com/office/powerpoint/2010/main" val="16071899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3F20D-FAF3-9054-758E-B995567BBC41}"/>
              </a:ext>
            </a:extLst>
          </p:cNvPr>
          <p:cNvSpPr>
            <a:spLocks noGrp="1"/>
          </p:cNvSpPr>
          <p:nvPr>
            <p:ph type="title"/>
          </p:nvPr>
        </p:nvSpPr>
        <p:spPr>
          <a:xfrm>
            <a:off x="577055" y="409073"/>
            <a:ext cx="6834397" cy="1816769"/>
          </a:xfrm>
        </p:spPr>
        <p:txBody>
          <a:bodyPr>
            <a:normAutofit fontScale="90000"/>
          </a:bodyPr>
          <a:lstStyle/>
          <a:p>
            <a:r>
              <a:rPr lang="en-GB" sz="4000" dirty="0">
                <a:latin typeface="Accord Heavy SF" panose="020BE200000000000000" pitchFamily="34" charset="0"/>
              </a:rPr>
              <a:t>Savage &amp; Smith in the 1960s (3) – 1700 – 1775</a:t>
            </a:r>
            <a:br>
              <a:rPr lang="en-GB" sz="4000" dirty="0">
                <a:latin typeface="Accord Heavy SF" panose="020BE200000000000000" pitchFamily="34" charset="0"/>
              </a:rPr>
            </a:br>
            <a:r>
              <a:rPr lang="en-GB" sz="4000" dirty="0">
                <a:latin typeface="Accord Heavy SF" panose="020BE200000000000000" pitchFamily="34" charset="0"/>
              </a:rPr>
              <a:t>Wooden Rails – 1” to 1 mile</a:t>
            </a:r>
            <a:endParaRPr lang="en-US" sz="4000" dirty="0">
              <a:latin typeface="Accord Heavy SF" panose="020BE200000000000000" pitchFamily="34" charset="0"/>
            </a:endParaRPr>
          </a:p>
        </p:txBody>
      </p:sp>
      <p:pic>
        <p:nvPicPr>
          <p:cNvPr id="6" name="Content Placeholder 5">
            <a:extLst>
              <a:ext uri="{FF2B5EF4-FFF2-40B4-BE49-F238E27FC236}">
                <a16:creationId xmlns:a16="http://schemas.microsoft.com/office/drawing/2014/main" id="{B7DB81BF-8C97-82EE-7594-09A450A2A31B}"/>
              </a:ext>
            </a:extLst>
          </p:cNvPr>
          <p:cNvPicPr>
            <a:picLocks noGrp="1" noChangeAspect="1"/>
          </p:cNvPicPr>
          <p:nvPr>
            <p:ph sz="half" idx="2"/>
          </p:nvPr>
        </p:nvPicPr>
        <p:blipFill>
          <a:blip r:embed="rId2"/>
          <a:stretch>
            <a:fillRect/>
          </a:stretch>
        </p:blipFill>
        <p:spPr>
          <a:xfrm>
            <a:off x="577057" y="2238551"/>
            <a:ext cx="5077786" cy="4306628"/>
          </a:xfrm>
          <a:prstGeom prst="rect">
            <a:avLst/>
          </a:prstGeom>
        </p:spPr>
      </p:pic>
      <p:pic>
        <p:nvPicPr>
          <p:cNvPr id="13" name="Content Placeholder 12">
            <a:extLst>
              <a:ext uri="{FF2B5EF4-FFF2-40B4-BE49-F238E27FC236}">
                <a16:creationId xmlns:a16="http://schemas.microsoft.com/office/drawing/2014/main" id="{39E4B36B-DC8A-129C-F074-6A5B0EA04251}"/>
              </a:ext>
            </a:extLst>
          </p:cNvPr>
          <p:cNvPicPr>
            <a:picLocks noGrp="1" noChangeAspect="1"/>
          </p:cNvPicPr>
          <p:nvPr>
            <p:ph sz="half" idx="1"/>
          </p:nvPr>
        </p:nvPicPr>
        <p:blipFill>
          <a:blip r:embed="rId3"/>
          <a:stretch>
            <a:fillRect/>
          </a:stretch>
        </p:blipFill>
        <p:spPr>
          <a:xfrm>
            <a:off x="7921726" y="409073"/>
            <a:ext cx="3693218" cy="6135230"/>
          </a:xfrm>
          <a:prstGeom prst="rect">
            <a:avLst/>
          </a:prstGeom>
        </p:spPr>
      </p:pic>
    </p:spTree>
    <p:extLst>
      <p:ext uri="{BB962C8B-B14F-4D97-AF65-F5344CB8AC3E}">
        <p14:creationId xmlns:p14="http://schemas.microsoft.com/office/powerpoint/2010/main" val="26645229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3F20D-FAF3-9054-758E-B995567BBC41}"/>
              </a:ext>
            </a:extLst>
          </p:cNvPr>
          <p:cNvSpPr>
            <a:spLocks noGrp="1"/>
          </p:cNvSpPr>
          <p:nvPr>
            <p:ph type="title"/>
          </p:nvPr>
        </p:nvSpPr>
        <p:spPr>
          <a:xfrm>
            <a:off x="577055" y="409073"/>
            <a:ext cx="6834397" cy="1876927"/>
          </a:xfrm>
        </p:spPr>
        <p:txBody>
          <a:bodyPr>
            <a:normAutofit fontScale="90000"/>
          </a:bodyPr>
          <a:lstStyle/>
          <a:p>
            <a:r>
              <a:rPr lang="en-GB" sz="4000" dirty="0">
                <a:latin typeface="Accord Heavy SF" panose="020BE200000000000000" pitchFamily="34" charset="0"/>
              </a:rPr>
              <a:t>Savage &amp; Smith in the 1960s (4) – 1776 – 1800 Wooden Rails – 1” to 1 mile</a:t>
            </a:r>
            <a:endParaRPr lang="en-US" sz="4000" dirty="0">
              <a:latin typeface="Accord Heavy SF" panose="020BE200000000000000" pitchFamily="34" charset="0"/>
            </a:endParaRPr>
          </a:p>
        </p:txBody>
      </p:sp>
      <p:pic>
        <p:nvPicPr>
          <p:cNvPr id="6" name="Content Placeholder 5">
            <a:extLst>
              <a:ext uri="{FF2B5EF4-FFF2-40B4-BE49-F238E27FC236}">
                <a16:creationId xmlns:a16="http://schemas.microsoft.com/office/drawing/2014/main" id="{B7DB81BF-8C97-82EE-7594-09A450A2A31B}"/>
              </a:ext>
            </a:extLst>
          </p:cNvPr>
          <p:cNvPicPr>
            <a:picLocks noGrp="1" noChangeAspect="1"/>
          </p:cNvPicPr>
          <p:nvPr>
            <p:ph sz="half" idx="2"/>
          </p:nvPr>
        </p:nvPicPr>
        <p:blipFill>
          <a:blip r:embed="rId2"/>
          <a:stretch>
            <a:fillRect/>
          </a:stretch>
        </p:blipFill>
        <p:spPr>
          <a:xfrm>
            <a:off x="577057" y="2177324"/>
            <a:ext cx="5149976" cy="4367855"/>
          </a:xfrm>
          <a:prstGeom prst="rect">
            <a:avLst/>
          </a:prstGeom>
        </p:spPr>
      </p:pic>
      <p:pic>
        <p:nvPicPr>
          <p:cNvPr id="5" name="Content Placeholder 4">
            <a:extLst>
              <a:ext uri="{FF2B5EF4-FFF2-40B4-BE49-F238E27FC236}">
                <a16:creationId xmlns:a16="http://schemas.microsoft.com/office/drawing/2014/main" id="{196F25F6-4533-44C9-5BDE-FA71AB57121B}"/>
              </a:ext>
            </a:extLst>
          </p:cNvPr>
          <p:cNvPicPr>
            <a:picLocks noGrp="1" noChangeAspect="1"/>
          </p:cNvPicPr>
          <p:nvPr>
            <p:ph sz="half" idx="1"/>
          </p:nvPr>
        </p:nvPicPr>
        <p:blipFill>
          <a:blip r:embed="rId3"/>
          <a:stretch>
            <a:fillRect/>
          </a:stretch>
        </p:blipFill>
        <p:spPr>
          <a:xfrm>
            <a:off x="7904747" y="409073"/>
            <a:ext cx="3710197" cy="6163436"/>
          </a:xfrm>
          <a:prstGeom prst="rect">
            <a:avLst/>
          </a:prstGeom>
        </p:spPr>
      </p:pic>
    </p:spTree>
    <p:extLst>
      <p:ext uri="{BB962C8B-B14F-4D97-AF65-F5344CB8AC3E}">
        <p14:creationId xmlns:p14="http://schemas.microsoft.com/office/powerpoint/2010/main" val="42230017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3F20D-FAF3-9054-758E-B995567BBC41}"/>
              </a:ext>
            </a:extLst>
          </p:cNvPr>
          <p:cNvSpPr>
            <a:spLocks noGrp="1"/>
          </p:cNvSpPr>
          <p:nvPr>
            <p:ph type="title"/>
          </p:nvPr>
        </p:nvSpPr>
        <p:spPr>
          <a:xfrm>
            <a:off x="660400" y="365125"/>
            <a:ext cx="10896600" cy="1325563"/>
          </a:xfrm>
        </p:spPr>
        <p:txBody>
          <a:bodyPr>
            <a:normAutofit/>
          </a:bodyPr>
          <a:lstStyle/>
          <a:p>
            <a:r>
              <a:rPr lang="en-GB" sz="4000" dirty="0">
                <a:latin typeface="Accord Heavy SF" panose="020BE200000000000000" pitchFamily="34" charset="0"/>
              </a:rPr>
              <a:t>Cast Iron Rails (1)</a:t>
            </a:r>
            <a:endParaRPr lang="en-US" sz="4000" dirty="0">
              <a:latin typeface="Accord Heavy SF" panose="020BE200000000000000" pitchFamily="34" charset="0"/>
            </a:endParaRPr>
          </a:p>
        </p:txBody>
      </p:sp>
      <p:sp>
        <p:nvSpPr>
          <p:cNvPr id="8" name="Content Placeholder 7">
            <a:extLst>
              <a:ext uri="{FF2B5EF4-FFF2-40B4-BE49-F238E27FC236}">
                <a16:creationId xmlns:a16="http://schemas.microsoft.com/office/drawing/2014/main" id="{9DA6C478-258D-A9EF-507A-8A42F59AF967}"/>
              </a:ext>
            </a:extLst>
          </p:cNvPr>
          <p:cNvSpPr>
            <a:spLocks noGrp="1"/>
          </p:cNvSpPr>
          <p:nvPr>
            <p:ph idx="1"/>
          </p:nvPr>
        </p:nvSpPr>
        <p:spPr>
          <a:xfrm>
            <a:off x="660400" y="1973179"/>
            <a:ext cx="10896600" cy="4203784"/>
          </a:xfrm>
        </p:spPr>
        <p:txBody>
          <a:bodyPr>
            <a:normAutofit/>
          </a:bodyPr>
          <a:lstStyle/>
          <a:p>
            <a:pPr marL="0" indent="0">
              <a:lnSpc>
                <a:spcPct val="100000"/>
              </a:lnSpc>
              <a:buNone/>
            </a:pPr>
            <a:r>
              <a:rPr lang="en-GB" sz="2200" dirty="0">
                <a:latin typeface="Accord Heavy SF" panose="020BE200000000000000" pitchFamily="34" charset="0"/>
              </a:rPr>
              <a:t>“1767 saw the introduction of the first cast iron rails. … Cast Iron was thought to have been developed in 1767 by the </a:t>
            </a:r>
            <a:r>
              <a:rPr lang="en-GB" sz="2200" dirty="0" err="1">
                <a:latin typeface="Accord Heavy SF" panose="020BE200000000000000" pitchFamily="34" charset="0"/>
              </a:rPr>
              <a:t>Coalbrookdale</a:t>
            </a:r>
            <a:r>
              <a:rPr lang="en-GB" sz="2200" dirty="0">
                <a:latin typeface="Accord Heavy SF" panose="020BE200000000000000" pitchFamily="34" charset="0"/>
              </a:rPr>
              <a:t> Company in 1767 but it has also been suggested that such rails were being made at </a:t>
            </a:r>
            <a:r>
              <a:rPr lang="en-GB" sz="2200" dirty="0" err="1">
                <a:latin typeface="Accord Heavy SF" panose="020BE200000000000000" pitchFamily="34" charset="0"/>
              </a:rPr>
              <a:t>Hunslett</a:t>
            </a:r>
            <a:r>
              <a:rPr lang="en-GB" sz="2200" dirty="0">
                <a:latin typeface="Accord Heavy SF" panose="020BE200000000000000" pitchFamily="34" charset="0"/>
              </a:rPr>
              <a:t> Carr in Leeds for the Middleton Railway prior to its opening in 1758.”</a:t>
            </a:r>
          </a:p>
          <a:p>
            <a:pPr marL="0" indent="0">
              <a:buNone/>
            </a:pPr>
            <a:endParaRPr lang="en-GB" sz="2000" dirty="0">
              <a:latin typeface="Accord Heavy SF" panose="020BE200000000000000" pitchFamily="34" charset="0"/>
            </a:endParaRPr>
          </a:p>
          <a:p>
            <a:pPr marL="0" indent="0" algn="r">
              <a:buNone/>
            </a:pPr>
            <a:r>
              <a:rPr lang="en-GB" sz="1800" dirty="0">
                <a:latin typeface="Accord Heavy SF" panose="020BE200000000000000" pitchFamily="34" charset="0"/>
              </a:rPr>
              <a:t>[Mark Jones; Discovering Britain’s First Railways; The History Press, Cheltenham, 2012]</a:t>
            </a:r>
          </a:p>
          <a:p>
            <a:pPr marL="0" indent="0" algn="r">
              <a:buNone/>
            </a:pPr>
            <a:endParaRPr lang="en-GB" sz="1800" dirty="0">
              <a:latin typeface="Accord Heavy SF" panose="020BE200000000000000" pitchFamily="34" charset="0"/>
            </a:endParaRPr>
          </a:p>
          <a:p>
            <a:pPr marL="0" indent="0">
              <a:lnSpc>
                <a:spcPct val="100000"/>
              </a:lnSpc>
              <a:buNone/>
            </a:pPr>
            <a:r>
              <a:rPr lang="en-GB" sz="2200" dirty="0">
                <a:latin typeface="Accord Heavy SF" panose="020BE200000000000000" pitchFamily="34" charset="0"/>
              </a:rPr>
              <a:t>It is possible that the cast iron rails at both locations were initially cover plates for wooden rails, rather than entirely cast iron rails</a:t>
            </a:r>
          </a:p>
        </p:txBody>
      </p:sp>
    </p:spTree>
    <p:extLst>
      <p:ext uri="{BB962C8B-B14F-4D97-AF65-F5344CB8AC3E}">
        <p14:creationId xmlns:p14="http://schemas.microsoft.com/office/powerpoint/2010/main" val="176854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249FC-8CD7-EAE0-8AE3-5F8D8B53CBAF}"/>
              </a:ext>
            </a:extLst>
          </p:cNvPr>
          <p:cNvSpPr>
            <a:spLocks noGrp="1"/>
          </p:cNvSpPr>
          <p:nvPr>
            <p:ph type="title"/>
          </p:nvPr>
        </p:nvSpPr>
        <p:spPr>
          <a:xfrm>
            <a:off x="685800" y="365125"/>
            <a:ext cx="10852484" cy="2173538"/>
          </a:xfrm>
        </p:spPr>
        <p:txBody>
          <a:bodyPr>
            <a:normAutofit/>
          </a:bodyPr>
          <a:lstStyle/>
          <a:p>
            <a:r>
              <a:rPr lang="en-GB" sz="4000" dirty="0">
                <a:latin typeface="Accord Heavy SF" panose="020BE200000000000000" pitchFamily="34" charset="0"/>
              </a:rPr>
              <a:t>Cast Iron Rails (2)</a:t>
            </a:r>
            <a:br>
              <a:rPr lang="en-GB" sz="4000" dirty="0">
                <a:latin typeface="Accord Heavy SF" panose="020BE200000000000000" pitchFamily="34" charset="0"/>
              </a:rPr>
            </a:br>
            <a:br>
              <a:rPr lang="en-GB" sz="4000" dirty="0">
                <a:latin typeface="Accord Heavy SF" panose="020BE200000000000000" pitchFamily="34" charset="0"/>
              </a:rPr>
            </a:br>
            <a:r>
              <a:rPr lang="en-GB" sz="2200" dirty="0">
                <a:latin typeface="Accord Heavy SF" panose="020BE200000000000000" pitchFamily="34" charset="0"/>
              </a:rPr>
              <a:t>Two forms of Cast Iron Rail were developed in different parts of the UK:</a:t>
            </a:r>
            <a:br>
              <a:rPr lang="en-GB" sz="2200" dirty="0">
                <a:latin typeface="Accord Heavy SF" panose="020BE200000000000000" pitchFamily="34" charset="0"/>
              </a:rPr>
            </a:br>
            <a:endParaRPr lang="en-US" sz="4000" dirty="0">
              <a:latin typeface="Accord Heavy SF" panose="020BE200000000000000" pitchFamily="34" charset="0"/>
            </a:endParaRPr>
          </a:p>
        </p:txBody>
      </p:sp>
      <p:pic>
        <p:nvPicPr>
          <p:cNvPr id="5" name="Content Placeholder 4" descr="Often 'fish-bellied' as shown here, Iron Edge-Rails projected above the track-bed to engage with the flanged wheels of the waggon.">
            <a:extLst>
              <a:ext uri="{FF2B5EF4-FFF2-40B4-BE49-F238E27FC236}">
                <a16:creationId xmlns:a16="http://schemas.microsoft.com/office/drawing/2014/main" id="{2CBF200A-E5D4-73AC-00E2-63934D696C0D}"/>
              </a:ext>
              <a:ext uri="{C183D7F6-B498-43B3-948B-1728B52AA6E4}">
                <adec:decorative xmlns:adec="http://schemas.microsoft.com/office/drawing/2017/decorative" val="0"/>
              </a:ext>
            </a:extLst>
          </p:cNvPr>
          <p:cNvPicPr>
            <a:picLocks noGrp="1" noChangeAspect="1"/>
          </p:cNvPicPr>
          <p:nvPr>
            <p:ph sz="half" idx="2"/>
          </p:nvPr>
        </p:nvPicPr>
        <p:blipFill>
          <a:blip r:embed="rId2"/>
          <a:stretch>
            <a:fillRect/>
          </a:stretch>
        </p:blipFill>
        <p:spPr>
          <a:xfrm>
            <a:off x="6356684" y="2111709"/>
            <a:ext cx="5181600" cy="3179180"/>
          </a:xfrm>
          <a:prstGeom prst="rect">
            <a:avLst/>
          </a:prstGeom>
        </p:spPr>
      </p:pic>
      <p:sp>
        <p:nvSpPr>
          <p:cNvPr id="9" name="TextBox 8">
            <a:extLst>
              <a:ext uri="{FF2B5EF4-FFF2-40B4-BE49-F238E27FC236}">
                <a16:creationId xmlns:a16="http://schemas.microsoft.com/office/drawing/2014/main" id="{36DAC3C8-3030-4031-D2AC-69A9796AD6DA}"/>
              </a:ext>
            </a:extLst>
          </p:cNvPr>
          <p:cNvSpPr txBox="1"/>
          <p:nvPr/>
        </p:nvSpPr>
        <p:spPr>
          <a:xfrm>
            <a:off x="6617368" y="5290889"/>
            <a:ext cx="4496802" cy="1200329"/>
          </a:xfrm>
          <a:prstGeom prst="rect">
            <a:avLst/>
          </a:prstGeom>
          <a:noFill/>
        </p:spPr>
        <p:txBody>
          <a:bodyPr wrap="square">
            <a:spAutoFit/>
          </a:bodyPr>
          <a:lstStyle/>
          <a:p>
            <a:pPr algn="ctr"/>
            <a:r>
              <a:rPr lang="en-GB" i="1" dirty="0"/>
              <a:t>Cast iron fish-belly edge rail manufactured in 1831 by Benjamin Outram at the </a:t>
            </a:r>
            <a:r>
              <a:rPr lang="en-GB" i="1" dirty="0" err="1"/>
              <a:t>Butterley</a:t>
            </a:r>
            <a:r>
              <a:rPr lang="en-GB" i="1" dirty="0"/>
              <a:t> Company Ironworks (formed in 1790) for the Cromford and High Peak Railway). </a:t>
            </a:r>
            <a:endParaRPr lang="en-US" i="1" dirty="0"/>
          </a:p>
        </p:txBody>
      </p:sp>
      <p:sp>
        <p:nvSpPr>
          <p:cNvPr id="11" name="TextBox 10">
            <a:extLst>
              <a:ext uri="{FF2B5EF4-FFF2-40B4-BE49-F238E27FC236}">
                <a16:creationId xmlns:a16="http://schemas.microsoft.com/office/drawing/2014/main" id="{B54223F3-5308-7B82-17FC-FEACD698D286}"/>
              </a:ext>
            </a:extLst>
          </p:cNvPr>
          <p:cNvSpPr txBox="1"/>
          <p:nvPr/>
        </p:nvSpPr>
        <p:spPr>
          <a:xfrm>
            <a:off x="653716" y="2672425"/>
            <a:ext cx="5670884" cy="2123658"/>
          </a:xfrm>
          <a:prstGeom prst="rect">
            <a:avLst/>
          </a:prstGeom>
          <a:noFill/>
        </p:spPr>
        <p:txBody>
          <a:bodyPr wrap="square">
            <a:spAutoFit/>
          </a:bodyPr>
          <a:lstStyle/>
          <a:p>
            <a:r>
              <a:rPr lang="en-GB" sz="2200" dirty="0">
                <a:solidFill>
                  <a:srgbClr val="FFFF00"/>
                </a:solidFill>
                <a:latin typeface="Accord Heavy SF" panose="020BE200000000000000" pitchFamily="34" charset="0"/>
              </a:rPr>
              <a:t>Edge Rails</a:t>
            </a:r>
            <a:r>
              <a:rPr lang="en-GB" sz="2200" dirty="0">
                <a:latin typeface="Accord Heavy SF" panose="020BE200000000000000" pitchFamily="34" charset="0"/>
              </a:rPr>
              <a:t>: Often 'fish-bellied' as shown here, Iron Edge-Rails projected above the track-bed to engage with the flanged wheels of the waggon.</a:t>
            </a:r>
            <a:br>
              <a:rPr lang="en-GB" sz="2200" dirty="0">
                <a:latin typeface="Accord Heavy SF" panose="020BE200000000000000" pitchFamily="34" charset="0"/>
              </a:rPr>
            </a:br>
            <a:endParaRPr lang="en-US" sz="2200" dirty="0">
              <a:latin typeface="Accord Heavy SF" panose="020BE200000000000000" pitchFamily="34" charset="0"/>
            </a:endParaRPr>
          </a:p>
        </p:txBody>
      </p:sp>
    </p:spTree>
    <p:extLst>
      <p:ext uri="{BB962C8B-B14F-4D97-AF65-F5344CB8AC3E}">
        <p14:creationId xmlns:p14="http://schemas.microsoft.com/office/powerpoint/2010/main" val="24879796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249FC-8CD7-EAE0-8AE3-5F8D8B53CBAF}"/>
              </a:ext>
            </a:extLst>
          </p:cNvPr>
          <p:cNvSpPr>
            <a:spLocks noGrp="1"/>
          </p:cNvSpPr>
          <p:nvPr>
            <p:ph type="title"/>
          </p:nvPr>
        </p:nvSpPr>
        <p:spPr>
          <a:xfrm>
            <a:off x="685800" y="365125"/>
            <a:ext cx="6063916" cy="2690896"/>
          </a:xfrm>
        </p:spPr>
        <p:txBody>
          <a:bodyPr>
            <a:normAutofit/>
          </a:bodyPr>
          <a:lstStyle/>
          <a:p>
            <a:pPr>
              <a:lnSpc>
                <a:spcPct val="100000"/>
              </a:lnSpc>
            </a:pPr>
            <a:r>
              <a:rPr lang="en-GB" sz="4000" dirty="0">
                <a:latin typeface="Accord Heavy SF" panose="020BE200000000000000" pitchFamily="34" charset="0"/>
              </a:rPr>
              <a:t>Cast Iron Rails (3)</a:t>
            </a:r>
            <a:br>
              <a:rPr lang="en-GB" sz="4000" dirty="0">
                <a:latin typeface="Accord Heavy SF" panose="020BE200000000000000" pitchFamily="34" charset="0"/>
              </a:rPr>
            </a:br>
            <a:br>
              <a:rPr lang="en-GB" sz="4000" dirty="0">
                <a:latin typeface="Accord Heavy SF" panose="020BE200000000000000" pitchFamily="34" charset="0"/>
              </a:rPr>
            </a:br>
            <a:r>
              <a:rPr lang="en-GB" sz="2200" dirty="0">
                <a:latin typeface="Accord Heavy SF" panose="020BE200000000000000" pitchFamily="34" charset="0"/>
              </a:rPr>
              <a:t>Two forms of Cast Iron Rail were developed in different parts of the UK.:</a:t>
            </a:r>
            <a:br>
              <a:rPr lang="en-GB" sz="2200" dirty="0">
                <a:latin typeface="Accord Heavy SF" panose="020BE200000000000000" pitchFamily="34" charset="0"/>
              </a:rPr>
            </a:br>
            <a:endParaRPr lang="en-US" sz="4000" dirty="0">
              <a:latin typeface="Accord Heavy SF" panose="020BE200000000000000" pitchFamily="34" charset="0"/>
            </a:endParaRPr>
          </a:p>
        </p:txBody>
      </p:sp>
      <p:sp>
        <p:nvSpPr>
          <p:cNvPr id="11" name="TextBox 10">
            <a:extLst>
              <a:ext uri="{FF2B5EF4-FFF2-40B4-BE49-F238E27FC236}">
                <a16:creationId xmlns:a16="http://schemas.microsoft.com/office/drawing/2014/main" id="{B54223F3-5308-7B82-17FC-FEACD698D286}"/>
              </a:ext>
            </a:extLst>
          </p:cNvPr>
          <p:cNvSpPr txBox="1"/>
          <p:nvPr/>
        </p:nvSpPr>
        <p:spPr>
          <a:xfrm>
            <a:off x="685800" y="2740151"/>
            <a:ext cx="5670884" cy="3139321"/>
          </a:xfrm>
          <a:prstGeom prst="rect">
            <a:avLst/>
          </a:prstGeom>
          <a:noFill/>
        </p:spPr>
        <p:txBody>
          <a:bodyPr wrap="square">
            <a:spAutoFit/>
          </a:bodyPr>
          <a:lstStyle/>
          <a:p>
            <a:r>
              <a:rPr lang="en-GB" sz="2200" dirty="0">
                <a:solidFill>
                  <a:srgbClr val="FFFF00"/>
                </a:solidFill>
                <a:latin typeface="Accord Heavy SF" panose="020BE200000000000000" pitchFamily="34" charset="0"/>
              </a:rPr>
              <a:t>Plate Rails</a:t>
            </a:r>
            <a:r>
              <a:rPr lang="en-GB" sz="2200" dirty="0">
                <a:latin typeface="Accord Heavy SF" panose="020BE200000000000000" pitchFamily="34" charset="0"/>
              </a:rPr>
              <a:t>: L-shaped rails which sat on stone blocks. Often, these tramroads were referred to as Plateways. The cinder track for the horse could be as shown here, or it could be at the height of the top of the rails.  … Plateways were the predominant form used, at first, in East Shropshire.</a:t>
            </a:r>
            <a:endParaRPr lang="en-US" sz="2200" dirty="0">
              <a:latin typeface="Accord Heavy SF" panose="020BE200000000000000" pitchFamily="34" charset="0"/>
            </a:endParaRPr>
          </a:p>
        </p:txBody>
      </p:sp>
      <p:pic>
        <p:nvPicPr>
          <p:cNvPr id="6" name="Content Placeholder 5">
            <a:extLst>
              <a:ext uri="{FF2B5EF4-FFF2-40B4-BE49-F238E27FC236}">
                <a16:creationId xmlns:a16="http://schemas.microsoft.com/office/drawing/2014/main" id="{1E129863-216E-96B7-8AB9-866A645ABF9C}"/>
              </a:ext>
            </a:extLst>
          </p:cNvPr>
          <p:cNvPicPr>
            <a:picLocks noGrp="1" noChangeAspect="1"/>
          </p:cNvPicPr>
          <p:nvPr>
            <p:ph sz="half" idx="2"/>
          </p:nvPr>
        </p:nvPicPr>
        <p:blipFill>
          <a:blip r:embed="rId2"/>
          <a:stretch>
            <a:fillRect/>
          </a:stretch>
        </p:blipFill>
        <p:spPr>
          <a:xfrm>
            <a:off x="6749716" y="544800"/>
            <a:ext cx="4901727" cy="5248752"/>
          </a:xfrm>
          <a:prstGeom prst="rect">
            <a:avLst/>
          </a:prstGeom>
        </p:spPr>
      </p:pic>
    </p:spTree>
    <p:extLst>
      <p:ext uri="{BB962C8B-B14F-4D97-AF65-F5344CB8AC3E}">
        <p14:creationId xmlns:p14="http://schemas.microsoft.com/office/powerpoint/2010/main" val="41032188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249FC-8CD7-EAE0-8AE3-5F8D8B53CBAF}"/>
              </a:ext>
            </a:extLst>
          </p:cNvPr>
          <p:cNvSpPr>
            <a:spLocks noGrp="1"/>
          </p:cNvSpPr>
          <p:nvPr>
            <p:ph type="title"/>
          </p:nvPr>
        </p:nvSpPr>
        <p:spPr>
          <a:xfrm>
            <a:off x="685800" y="544800"/>
            <a:ext cx="6063916" cy="1792000"/>
          </a:xfrm>
        </p:spPr>
        <p:txBody>
          <a:bodyPr>
            <a:normAutofit fontScale="90000"/>
          </a:bodyPr>
          <a:lstStyle/>
          <a:p>
            <a:pPr>
              <a:lnSpc>
                <a:spcPct val="100000"/>
              </a:lnSpc>
            </a:pPr>
            <a:r>
              <a:rPr lang="en-GB" dirty="0">
                <a:latin typeface="Accord Heavy SF" panose="020BE200000000000000" pitchFamily="34" charset="0"/>
              </a:rPr>
              <a:t>Cast Iron Rails (4)</a:t>
            </a:r>
            <a:br>
              <a:rPr lang="en-GB" sz="4000" dirty="0">
                <a:latin typeface="Accord Heavy SF" panose="020BE200000000000000" pitchFamily="34" charset="0"/>
              </a:rPr>
            </a:br>
            <a:br>
              <a:rPr lang="en-GB" sz="4000" dirty="0">
                <a:latin typeface="Accord Heavy SF" panose="020BE200000000000000" pitchFamily="34" charset="0"/>
              </a:rPr>
            </a:br>
            <a:endParaRPr lang="en-US" sz="4000" dirty="0">
              <a:latin typeface="Accord Heavy SF" panose="020BE200000000000000" pitchFamily="34" charset="0"/>
            </a:endParaRPr>
          </a:p>
        </p:txBody>
      </p:sp>
      <p:sp>
        <p:nvSpPr>
          <p:cNvPr id="11" name="TextBox 10">
            <a:extLst>
              <a:ext uri="{FF2B5EF4-FFF2-40B4-BE49-F238E27FC236}">
                <a16:creationId xmlns:a16="http://schemas.microsoft.com/office/drawing/2014/main" id="{B54223F3-5308-7B82-17FC-FEACD698D286}"/>
              </a:ext>
            </a:extLst>
          </p:cNvPr>
          <p:cNvSpPr txBox="1"/>
          <p:nvPr/>
        </p:nvSpPr>
        <p:spPr>
          <a:xfrm>
            <a:off x="685800" y="1599515"/>
            <a:ext cx="4445000" cy="1785104"/>
          </a:xfrm>
          <a:prstGeom prst="rect">
            <a:avLst/>
          </a:prstGeom>
          <a:noFill/>
        </p:spPr>
        <p:txBody>
          <a:bodyPr wrap="square">
            <a:spAutoFit/>
          </a:bodyPr>
          <a:lstStyle/>
          <a:p>
            <a:r>
              <a:rPr lang="en-GB" sz="2200" dirty="0">
                <a:solidFill>
                  <a:srgbClr val="FFFF00"/>
                </a:solidFill>
                <a:latin typeface="Accord Heavy SF" panose="020BE200000000000000" pitchFamily="34" charset="0"/>
              </a:rPr>
              <a:t>Stone Blocks</a:t>
            </a:r>
            <a:r>
              <a:rPr lang="en-GB" sz="2200" dirty="0">
                <a:latin typeface="Accord Heavy SF" panose="020BE200000000000000" pitchFamily="34" charset="0"/>
              </a:rPr>
              <a:t>: L-shaped rails were sat on stone blocks. These stone blocks can often be found when walking old tramroad routes.  </a:t>
            </a:r>
            <a:endParaRPr lang="en-US" sz="2200" dirty="0">
              <a:latin typeface="Accord Heavy SF" panose="020BE200000000000000" pitchFamily="34" charset="0"/>
            </a:endParaRPr>
          </a:p>
        </p:txBody>
      </p:sp>
      <p:pic>
        <p:nvPicPr>
          <p:cNvPr id="5" name="Picture 4">
            <a:extLst>
              <a:ext uri="{FF2B5EF4-FFF2-40B4-BE49-F238E27FC236}">
                <a16:creationId xmlns:a16="http://schemas.microsoft.com/office/drawing/2014/main" id="{DF5D5700-53CA-E7A0-1DF2-11B17A1CF6A1}"/>
              </a:ext>
            </a:extLst>
          </p:cNvPr>
          <p:cNvPicPr>
            <a:picLocks noChangeAspect="1"/>
          </p:cNvPicPr>
          <p:nvPr/>
        </p:nvPicPr>
        <p:blipFill>
          <a:blip r:embed="rId2"/>
          <a:stretch>
            <a:fillRect/>
          </a:stretch>
        </p:blipFill>
        <p:spPr>
          <a:xfrm>
            <a:off x="5298808" y="1440800"/>
            <a:ext cx="6207394" cy="2407300"/>
          </a:xfrm>
          <a:prstGeom prst="rect">
            <a:avLst/>
          </a:prstGeom>
        </p:spPr>
      </p:pic>
      <p:sp>
        <p:nvSpPr>
          <p:cNvPr id="8" name="TextBox 7">
            <a:extLst>
              <a:ext uri="{FF2B5EF4-FFF2-40B4-BE49-F238E27FC236}">
                <a16:creationId xmlns:a16="http://schemas.microsoft.com/office/drawing/2014/main" id="{CC2FB049-8B8F-E898-E8F5-36BCF6DCA396}"/>
              </a:ext>
            </a:extLst>
          </p:cNvPr>
          <p:cNvSpPr txBox="1"/>
          <p:nvPr/>
        </p:nvSpPr>
        <p:spPr>
          <a:xfrm>
            <a:off x="7099300" y="3941340"/>
            <a:ext cx="4406900" cy="646331"/>
          </a:xfrm>
          <a:prstGeom prst="rect">
            <a:avLst/>
          </a:prstGeom>
          <a:noFill/>
        </p:spPr>
        <p:txBody>
          <a:bodyPr wrap="square">
            <a:spAutoFit/>
          </a:bodyPr>
          <a:lstStyle/>
          <a:p>
            <a:pPr algn="r"/>
            <a:r>
              <a:rPr lang="en-GB" dirty="0"/>
              <a:t>Sketch of the typical arrangement of rails and stone blocks.</a:t>
            </a:r>
            <a:endParaRPr lang="en-US" sz="1800" dirty="0"/>
          </a:p>
        </p:txBody>
      </p:sp>
      <p:pic>
        <p:nvPicPr>
          <p:cNvPr id="9" name="Picture 8">
            <a:extLst>
              <a:ext uri="{FF2B5EF4-FFF2-40B4-BE49-F238E27FC236}">
                <a16:creationId xmlns:a16="http://schemas.microsoft.com/office/drawing/2014/main" id="{E8044B7C-AF80-C011-A655-AAE2E1BE5D21}"/>
              </a:ext>
            </a:extLst>
          </p:cNvPr>
          <p:cNvPicPr>
            <a:picLocks noChangeAspect="1"/>
          </p:cNvPicPr>
          <p:nvPr/>
        </p:nvPicPr>
        <p:blipFill rotWithShape="1">
          <a:blip r:embed="rId3"/>
          <a:srcRect l="11944" t="51852"/>
          <a:stretch/>
        </p:blipFill>
        <p:spPr>
          <a:xfrm>
            <a:off x="685800" y="4050421"/>
            <a:ext cx="5892800" cy="2416606"/>
          </a:xfrm>
          <a:prstGeom prst="rect">
            <a:avLst/>
          </a:prstGeom>
        </p:spPr>
      </p:pic>
      <p:sp>
        <p:nvSpPr>
          <p:cNvPr id="12" name="TextBox 11">
            <a:extLst>
              <a:ext uri="{FF2B5EF4-FFF2-40B4-BE49-F238E27FC236}">
                <a16:creationId xmlns:a16="http://schemas.microsoft.com/office/drawing/2014/main" id="{47E37502-0F12-75C1-E285-AB00219F8780}"/>
              </a:ext>
            </a:extLst>
          </p:cNvPr>
          <p:cNvSpPr txBox="1"/>
          <p:nvPr/>
        </p:nvSpPr>
        <p:spPr>
          <a:xfrm>
            <a:off x="6749716" y="5820696"/>
            <a:ext cx="4756484" cy="646331"/>
          </a:xfrm>
          <a:prstGeom prst="rect">
            <a:avLst/>
          </a:prstGeom>
          <a:noFill/>
        </p:spPr>
        <p:txBody>
          <a:bodyPr wrap="square">
            <a:spAutoFit/>
          </a:bodyPr>
          <a:lstStyle/>
          <a:p>
            <a:r>
              <a:rPr lang="en-GB" dirty="0"/>
              <a:t>Preserved Stone Blocks on the Peak Forest Tramway at </a:t>
            </a:r>
            <a:r>
              <a:rPr lang="en-GB" dirty="0" err="1"/>
              <a:t>Bugswoth</a:t>
            </a:r>
            <a:r>
              <a:rPr lang="en-GB" dirty="0"/>
              <a:t> Basin in Derbyshire</a:t>
            </a:r>
          </a:p>
        </p:txBody>
      </p:sp>
    </p:spTree>
    <p:extLst>
      <p:ext uri="{BB962C8B-B14F-4D97-AF65-F5344CB8AC3E}">
        <p14:creationId xmlns:p14="http://schemas.microsoft.com/office/powerpoint/2010/main" val="41226232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249FC-8CD7-EAE0-8AE3-5F8D8B53CBAF}"/>
              </a:ext>
            </a:extLst>
          </p:cNvPr>
          <p:cNvSpPr>
            <a:spLocks noGrp="1"/>
          </p:cNvSpPr>
          <p:nvPr>
            <p:ph type="title"/>
          </p:nvPr>
        </p:nvSpPr>
        <p:spPr>
          <a:xfrm>
            <a:off x="685800" y="544800"/>
            <a:ext cx="6063916" cy="1792000"/>
          </a:xfrm>
        </p:spPr>
        <p:txBody>
          <a:bodyPr>
            <a:normAutofit fontScale="90000"/>
          </a:bodyPr>
          <a:lstStyle/>
          <a:p>
            <a:pPr>
              <a:lnSpc>
                <a:spcPct val="100000"/>
              </a:lnSpc>
            </a:pPr>
            <a:r>
              <a:rPr lang="en-GB" dirty="0">
                <a:latin typeface="Accord Heavy SF" panose="020BE200000000000000" pitchFamily="34" charset="0"/>
              </a:rPr>
              <a:t>Cast Iron Rails (5)</a:t>
            </a:r>
            <a:br>
              <a:rPr lang="en-GB" sz="4000" dirty="0">
                <a:latin typeface="Accord Heavy SF" panose="020BE200000000000000" pitchFamily="34" charset="0"/>
              </a:rPr>
            </a:br>
            <a:br>
              <a:rPr lang="en-GB" sz="4000" dirty="0">
                <a:latin typeface="Accord Heavy SF" panose="020BE200000000000000" pitchFamily="34" charset="0"/>
              </a:rPr>
            </a:br>
            <a:endParaRPr lang="en-US" sz="4000" dirty="0">
              <a:latin typeface="Accord Heavy SF" panose="020BE200000000000000" pitchFamily="34" charset="0"/>
            </a:endParaRPr>
          </a:p>
        </p:txBody>
      </p:sp>
      <p:sp>
        <p:nvSpPr>
          <p:cNvPr id="11" name="TextBox 10">
            <a:extLst>
              <a:ext uri="{FF2B5EF4-FFF2-40B4-BE49-F238E27FC236}">
                <a16:creationId xmlns:a16="http://schemas.microsoft.com/office/drawing/2014/main" id="{B54223F3-5308-7B82-17FC-FEACD698D286}"/>
              </a:ext>
            </a:extLst>
          </p:cNvPr>
          <p:cNvSpPr txBox="1"/>
          <p:nvPr/>
        </p:nvSpPr>
        <p:spPr>
          <a:xfrm>
            <a:off x="685800" y="1904315"/>
            <a:ext cx="10820400" cy="2123658"/>
          </a:xfrm>
          <a:prstGeom prst="rect">
            <a:avLst/>
          </a:prstGeom>
          <a:noFill/>
        </p:spPr>
        <p:txBody>
          <a:bodyPr wrap="square">
            <a:spAutoFit/>
          </a:bodyPr>
          <a:lstStyle/>
          <a:p>
            <a:r>
              <a:rPr lang="en-GB" sz="2200" dirty="0">
                <a:latin typeface="Accord Heavy SF" panose="020BE200000000000000" pitchFamily="34" charset="0"/>
              </a:rPr>
              <a:t>It is important to note that, in Ironbridge Gorge and on the </a:t>
            </a:r>
            <a:r>
              <a:rPr lang="en-GB" sz="2200" dirty="0" err="1">
                <a:latin typeface="Accord Heavy SF" panose="020BE200000000000000" pitchFamily="34" charset="0"/>
              </a:rPr>
              <a:t>Coalbrookdale</a:t>
            </a:r>
            <a:r>
              <a:rPr lang="en-GB" sz="2200" dirty="0">
                <a:latin typeface="Accord Heavy SF" panose="020BE200000000000000" pitchFamily="34" charset="0"/>
              </a:rPr>
              <a:t> tramways at least, cast iron sleepers were used. They were observed by German visitors to the area in 1826/27: </a:t>
            </a:r>
          </a:p>
          <a:p>
            <a:endParaRPr lang="en-GB" sz="2200" dirty="0">
              <a:latin typeface="Accord Heavy SF" panose="020BE200000000000000" pitchFamily="34" charset="0"/>
            </a:endParaRPr>
          </a:p>
          <a:p>
            <a:r>
              <a:rPr lang="en-GB" sz="2200" dirty="0">
                <a:latin typeface="Accord Heavy SF" panose="020BE200000000000000" pitchFamily="34" charset="0"/>
              </a:rPr>
              <a:t>“As is the case with all tramroads in this district, … the rails are 5 and even 5 ft 6 ins long and lie in cast-iron sleepers.”</a:t>
            </a:r>
          </a:p>
        </p:txBody>
      </p:sp>
      <p:sp>
        <p:nvSpPr>
          <p:cNvPr id="12" name="TextBox 11">
            <a:extLst>
              <a:ext uri="{FF2B5EF4-FFF2-40B4-BE49-F238E27FC236}">
                <a16:creationId xmlns:a16="http://schemas.microsoft.com/office/drawing/2014/main" id="{47E37502-0F12-75C1-E285-AB00219F8780}"/>
              </a:ext>
            </a:extLst>
          </p:cNvPr>
          <p:cNvSpPr txBox="1"/>
          <p:nvPr/>
        </p:nvSpPr>
        <p:spPr>
          <a:xfrm>
            <a:off x="6096000" y="5389870"/>
            <a:ext cx="5410200" cy="923330"/>
          </a:xfrm>
          <a:prstGeom prst="rect">
            <a:avLst/>
          </a:prstGeom>
          <a:noFill/>
        </p:spPr>
        <p:txBody>
          <a:bodyPr wrap="square">
            <a:spAutoFit/>
          </a:bodyPr>
          <a:lstStyle/>
          <a:p>
            <a:pPr algn="r"/>
            <a:r>
              <a:rPr lang="en-US" sz="1800" dirty="0">
                <a:effectLst/>
                <a:latin typeface="Times New Roman" panose="02020603050405020304" pitchFamily="18" charset="0"/>
                <a:ea typeface="Times New Roman" panose="02020603050405020304" pitchFamily="18" charset="0"/>
              </a:rPr>
              <a:t>C. von </a:t>
            </a:r>
            <a:r>
              <a:rPr lang="en-US" sz="1800" dirty="0" err="1">
                <a:effectLst/>
                <a:latin typeface="Times New Roman" panose="02020603050405020304" pitchFamily="18" charset="0"/>
                <a:ea typeface="Times New Roman" panose="02020603050405020304" pitchFamily="18" charset="0"/>
              </a:rPr>
              <a:t>Oeynhausen</a:t>
            </a:r>
            <a:r>
              <a:rPr lang="en-US" sz="1800" dirty="0">
                <a:effectLst/>
                <a:latin typeface="Times New Roman" panose="02020603050405020304" pitchFamily="18" charset="0"/>
                <a:ea typeface="Times New Roman" panose="02020603050405020304" pitchFamily="18" charset="0"/>
              </a:rPr>
              <a:t> and H. von Dechen; </a:t>
            </a:r>
            <a:r>
              <a:rPr lang="en-US" sz="1800" i="1" dirty="0">
                <a:effectLst/>
                <a:latin typeface="Times New Roman" panose="02020603050405020304" pitchFamily="18" charset="0"/>
                <a:ea typeface="Times New Roman" panose="02020603050405020304" pitchFamily="18" charset="0"/>
              </a:rPr>
              <a:t>Railways in England 1826 and 1827</a:t>
            </a:r>
            <a:r>
              <a:rPr lang="en-US" sz="1800" dirty="0">
                <a:effectLst/>
                <a:latin typeface="Times New Roman" panose="02020603050405020304" pitchFamily="18" charset="0"/>
                <a:ea typeface="Times New Roman" panose="02020603050405020304" pitchFamily="18" charset="0"/>
              </a:rPr>
              <a:t>; translated by E.A. Forward, ed. Charles E. Lee, Newcomen Society, 1971: p67</a:t>
            </a:r>
            <a:r>
              <a:rPr lang="en-US" sz="1800" dirty="0">
                <a:solidFill>
                  <a:srgbClr val="444444"/>
                </a:solidFill>
                <a:effectLst/>
                <a:latin typeface="Times New Roman" panose="02020603050405020304" pitchFamily="18" charset="0"/>
                <a:ea typeface="Times New Roman" panose="02020603050405020304" pitchFamily="18" charset="0"/>
              </a:rPr>
              <a:t>.</a:t>
            </a:r>
            <a:endParaRPr lang="en-GB" dirty="0"/>
          </a:p>
        </p:txBody>
      </p:sp>
    </p:spTree>
    <p:extLst>
      <p:ext uri="{BB962C8B-B14F-4D97-AF65-F5344CB8AC3E}">
        <p14:creationId xmlns:p14="http://schemas.microsoft.com/office/powerpoint/2010/main" val="40670314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249FC-8CD7-EAE0-8AE3-5F8D8B53CBAF}"/>
              </a:ext>
            </a:extLst>
          </p:cNvPr>
          <p:cNvSpPr>
            <a:spLocks noGrp="1"/>
          </p:cNvSpPr>
          <p:nvPr>
            <p:ph type="title"/>
          </p:nvPr>
        </p:nvSpPr>
        <p:spPr>
          <a:xfrm>
            <a:off x="685800" y="544800"/>
            <a:ext cx="6063916" cy="1792000"/>
          </a:xfrm>
        </p:spPr>
        <p:txBody>
          <a:bodyPr>
            <a:normAutofit fontScale="90000"/>
          </a:bodyPr>
          <a:lstStyle/>
          <a:p>
            <a:pPr>
              <a:lnSpc>
                <a:spcPct val="100000"/>
              </a:lnSpc>
            </a:pPr>
            <a:r>
              <a:rPr lang="en-GB" dirty="0">
                <a:latin typeface="Accord Heavy SF" panose="020BE200000000000000" pitchFamily="34" charset="0"/>
              </a:rPr>
              <a:t>Cast Iron Rails (6)</a:t>
            </a:r>
            <a:br>
              <a:rPr lang="en-GB" sz="4000" dirty="0">
                <a:latin typeface="Accord Heavy SF" panose="020BE200000000000000" pitchFamily="34" charset="0"/>
              </a:rPr>
            </a:br>
            <a:br>
              <a:rPr lang="en-GB" sz="4000" dirty="0">
                <a:latin typeface="Accord Heavy SF" panose="020BE200000000000000" pitchFamily="34" charset="0"/>
              </a:rPr>
            </a:br>
            <a:endParaRPr lang="en-US" sz="4000" dirty="0">
              <a:latin typeface="Accord Heavy SF" panose="020BE200000000000000" pitchFamily="34" charset="0"/>
            </a:endParaRPr>
          </a:p>
        </p:txBody>
      </p:sp>
      <p:sp>
        <p:nvSpPr>
          <p:cNvPr id="11" name="TextBox 10">
            <a:extLst>
              <a:ext uri="{FF2B5EF4-FFF2-40B4-BE49-F238E27FC236}">
                <a16:creationId xmlns:a16="http://schemas.microsoft.com/office/drawing/2014/main" id="{B54223F3-5308-7B82-17FC-FEACD698D286}"/>
              </a:ext>
            </a:extLst>
          </p:cNvPr>
          <p:cNvSpPr txBox="1"/>
          <p:nvPr/>
        </p:nvSpPr>
        <p:spPr>
          <a:xfrm>
            <a:off x="685800" y="1599515"/>
            <a:ext cx="3289300" cy="2462213"/>
          </a:xfrm>
          <a:prstGeom prst="rect">
            <a:avLst/>
          </a:prstGeom>
          <a:noFill/>
        </p:spPr>
        <p:txBody>
          <a:bodyPr wrap="square">
            <a:spAutoFit/>
          </a:bodyPr>
          <a:lstStyle/>
          <a:p>
            <a:r>
              <a:rPr lang="en-GB" sz="2200" dirty="0">
                <a:latin typeface="Accord Heavy SF" panose="020BE200000000000000" pitchFamily="34" charset="0"/>
              </a:rPr>
              <a:t>L-shaped cast iron rails were gradually superseded by ‘edge rails’, once wrought iron with its higher tensile strength became available.</a:t>
            </a:r>
            <a:endParaRPr lang="en-US" sz="2200" dirty="0">
              <a:latin typeface="Accord Heavy SF" panose="020BE200000000000000" pitchFamily="34" charset="0"/>
            </a:endParaRPr>
          </a:p>
        </p:txBody>
      </p:sp>
      <p:sp>
        <p:nvSpPr>
          <p:cNvPr id="12" name="TextBox 11">
            <a:extLst>
              <a:ext uri="{FF2B5EF4-FFF2-40B4-BE49-F238E27FC236}">
                <a16:creationId xmlns:a16="http://schemas.microsoft.com/office/drawing/2014/main" id="{47E37502-0F12-75C1-E285-AB00219F8780}"/>
              </a:ext>
            </a:extLst>
          </p:cNvPr>
          <p:cNvSpPr txBox="1"/>
          <p:nvPr/>
        </p:nvSpPr>
        <p:spPr>
          <a:xfrm>
            <a:off x="774700" y="5256828"/>
            <a:ext cx="3111500" cy="923330"/>
          </a:xfrm>
          <a:prstGeom prst="rect">
            <a:avLst/>
          </a:prstGeom>
          <a:noFill/>
        </p:spPr>
        <p:txBody>
          <a:bodyPr wrap="square">
            <a:spAutoFit/>
          </a:bodyPr>
          <a:lstStyle/>
          <a:p>
            <a:pPr algn="r"/>
            <a:r>
              <a:rPr lang="en-GB" dirty="0"/>
              <a:t>Edge Rails on old permanent way at Winsford in Cheshire. (</a:t>
            </a:r>
            <a:r>
              <a:rPr lang="en-GB" i="1" dirty="0"/>
              <a:t>Northwich Guardian</a:t>
            </a:r>
            <a:r>
              <a:rPr lang="en-GB" dirty="0"/>
              <a:t>)</a:t>
            </a:r>
          </a:p>
        </p:txBody>
      </p:sp>
      <p:pic>
        <p:nvPicPr>
          <p:cNvPr id="3" name="Picture 2">
            <a:extLst>
              <a:ext uri="{FF2B5EF4-FFF2-40B4-BE49-F238E27FC236}">
                <a16:creationId xmlns:a16="http://schemas.microsoft.com/office/drawing/2014/main" id="{6E534606-BFD6-5064-EA32-DB48850CF8F4}"/>
              </a:ext>
            </a:extLst>
          </p:cNvPr>
          <p:cNvPicPr>
            <a:picLocks noChangeAspect="1"/>
          </p:cNvPicPr>
          <p:nvPr/>
        </p:nvPicPr>
        <p:blipFill>
          <a:blip r:embed="rId2"/>
          <a:stretch>
            <a:fillRect/>
          </a:stretch>
        </p:blipFill>
        <p:spPr>
          <a:xfrm>
            <a:off x="4098781" y="1541175"/>
            <a:ext cx="7673932" cy="4772025"/>
          </a:xfrm>
          <a:prstGeom prst="rect">
            <a:avLst/>
          </a:prstGeom>
        </p:spPr>
      </p:pic>
    </p:spTree>
    <p:extLst>
      <p:ext uri="{BB962C8B-B14F-4D97-AF65-F5344CB8AC3E}">
        <p14:creationId xmlns:p14="http://schemas.microsoft.com/office/powerpoint/2010/main" val="40833664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3F20D-FAF3-9054-758E-B995567BBC41}"/>
              </a:ext>
            </a:extLst>
          </p:cNvPr>
          <p:cNvSpPr>
            <a:spLocks noGrp="1"/>
          </p:cNvSpPr>
          <p:nvPr>
            <p:ph type="title"/>
          </p:nvPr>
        </p:nvSpPr>
        <p:spPr>
          <a:xfrm>
            <a:off x="577056" y="409073"/>
            <a:ext cx="6769768" cy="1876927"/>
          </a:xfrm>
        </p:spPr>
        <p:txBody>
          <a:bodyPr>
            <a:normAutofit/>
          </a:bodyPr>
          <a:lstStyle/>
          <a:p>
            <a:r>
              <a:rPr lang="en-GB" sz="4000" dirty="0">
                <a:latin typeface="Accord Heavy SF" panose="020BE200000000000000" pitchFamily="34" charset="0"/>
              </a:rPr>
              <a:t>Savage &amp; Smith in the 1960s (5) – 1801 – 1820 Iron Rails – 1” to 1 mile</a:t>
            </a:r>
            <a:endParaRPr lang="en-US" sz="4000" dirty="0">
              <a:latin typeface="Accord Heavy SF" panose="020BE200000000000000" pitchFamily="34" charset="0"/>
            </a:endParaRPr>
          </a:p>
        </p:txBody>
      </p:sp>
      <p:pic>
        <p:nvPicPr>
          <p:cNvPr id="6" name="Content Placeholder 5">
            <a:extLst>
              <a:ext uri="{FF2B5EF4-FFF2-40B4-BE49-F238E27FC236}">
                <a16:creationId xmlns:a16="http://schemas.microsoft.com/office/drawing/2014/main" id="{B7DB81BF-8C97-82EE-7594-09A450A2A31B}"/>
              </a:ext>
            </a:extLst>
          </p:cNvPr>
          <p:cNvPicPr>
            <a:picLocks noGrp="1" noChangeAspect="1"/>
          </p:cNvPicPr>
          <p:nvPr>
            <p:ph sz="half" idx="2"/>
          </p:nvPr>
        </p:nvPicPr>
        <p:blipFill>
          <a:blip r:embed="rId2"/>
          <a:stretch>
            <a:fillRect/>
          </a:stretch>
        </p:blipFill>
        <p:spPr>
          <a:xfrm>
            <a:off x="577057" y="2177324"/>
            <a:ext cx="5149976" cy="4367855"/>
          </a:xfrm>
          <a:prstGeom prst="rect">
            <a:avLst/>
          </a:prstGeom>
        </p:spPr>
      </p:pic>
      <p:pic>
        <p:nvPicPr>
          <p:cNvPr id="3" name="Picture 2">
            <a:extLst>
              <a:ext uri="{FF2B5EF4-FFF2-40B4-BE49-F238E27FC236}">
                <a16:creationId xmlns:a16="http://schemas.microsoft.com/office/drawing/2014/main" id="{FF1614E4-4551-0D16-1AF6-F8B74C6BFF0F}"/>
              </a:ext>
            </a:extLst>
          </p:cNvPr>
          <p:cNvPicPr>
            <a:picLocks noChangeAspect="1"/>
          </p:cNvPicPr>
          <p:nvPr/>
        </p:nvPicPr>
        <p:blipFill>
          <a:blip r:embed="rId3"/>
          <a:stretch>
            <a:fillRect/>
          </a:stretch>
        </p:blipFill>
        <p:spPr>
          <a:xfrm>
            <a:off x="7976937" y="409072"/>
            <a:ext cx="3638006" cy="6077511"/>
          </a:xfrm>
          <a:prstGeom prst="rect">
            <a:avLst/>
          </a:prstGeom>
        </p:spPr>
      </p:pic>
    </p:spTree>
    <p:extLst>
      <p:ext uri="{BB962C8B-B14F-4D97-AF65-F5344CB8AC3E}">
        <p14:creationId xmlns:p14="http://schemas.microsoft.com/office/powerpoint/2010/main" val="3492478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3F20D-FAF3-9054-758E-B995567BBC41}"/>
              </a:ext>
            </a:extLst>
          </p:cNvPr>
          <p:cNvSpPr>
            <a:spLocks noGrp="1"/>
          </p:cNvSpPr>
          <p:nvPr>
            <p:ph type="title"/>
          </p:nvPr>
        </p:nvSpPr>
        <p:spPr>
          <a:xfrm>
            <a:off x="577056" y="409073"/>
            <a:ext cx="6769768" cy="1876927"/>
          </a:xfrm>
        </p:spPr>
        <p:txBody>
          <a:bodyPr>
            <a:normAutofit/>
          </a:bodyPr>
          <a:lstStyle/>
          <a:p>
            <a:r>
              <a:rPr lang="en-GB" sz="4000" dirty="0">
                <a:latin typeface="Accord Heavy SF" panose="020BE200000000000000" pitchFamily="34" charset="0"/>
              </a:rPr>
              <a:t>Savage &amp; Smith in the 1960s (6) – 1821 – 1830 Iron Rails – 1” to 1 mile</a:t>
            </a:r>
            <a:endParaRPr lang="en-US" sz="4000" dirty="0">
              <a:latin typeface="Accord Heavy SF" panose="020BE200000000000000" pitchFamily="34" charset="0"/>
            </a:endParaRPr>
          </a:p>
        </p:txBody>
      </p:sp>
      <p:pic>
        <p:nvPicPr>
          <p:cNvPr id="6" name="Content Placeholder 5">
            <a:extLst>
              <a:ext uri="{FF2B5EF4-FFF2-40B4-BE49-F238E27FC236}">
                <a16:creationId xmlns:a16="http://schemas.microsoft.com/office/drawing/2014/main" id="{B7DB81BF-8C97-82EE-7594-09A450A2A31B}"/>
              </a:ext>
            </a:extLst>
          </p:cNvPr>
          <p:cNvPicPr>
            <a:picLocks noGrp="1" noChangeAspect="1"/>
          </p:cNvPicPr>
          <p:nvPr>
            <p:ph sz="half" idx="2"/>
          </p:nvPr>
        </p:nvPicPr>
        <p:blipFill>
          <a:blip r:embed="rId2"/>
          <a:stretch>
            <a:fillRect/>
          </a:stretch>
        </p:blipFill>
        <p:spPr>
          <a:xfrm>
            <a:off x="577057" y="2177324"/>
            <a:ext cx="5149976" cy="4367855"/>
          </a:xfrm>
          <a:prstGeom prst="rect">
            <a:avLst/>
          </a:prstGeom>
        </p:spPr>
      </p:pic>
      <p:pic>
        <p:nvPicPr>
          <p:cNvPr id="4" name="Picture 3">
            <a:extLst>
              <a:ext uri="{FF2B5EF4-FFF2-40B4-BE49-F238E27FC236}">
                <a16:creationId xmlns:a16="http://schemas.microsoft.com/office/drawing/2014/main" id="{26EE4BB8-54A0-7015-058C-BF85BA0C38C2}"/>
              </a:ext>
            </a:extLst>
          </p:cNvPr>
          <p:cNvPicPr>
            <a:picLocks noChangeAspect="1"/>
          </p:cNvPicPr>
          <p:nvPr/>
        </p:nvPicPr>
        <p:blipFill>
          <a:blip r:embed="rId3"/>
          <a:stretch>
            <a:fillRect/>
          </a:stretch>
        </p:blipFill>
        <p:spPr>
          <a:xfrm>
            <a:off x="7904747" y="534178"/>
            <a:ext cx="3710196" cy="6076746"/>
          </a:xfrm>
          <a:prstGeom prst="rect">
            <a:avLst/>
          </a:prstGeom>
        </p:spPr>
      </p:pic>
    </p:spTree>
    <p:extLst>
      <p:ext uri="{BB962C8B-B14F-4D97-AF65-F5344CB8AC3E}">
        <p14:creationId xmlns:p14="http://schemas.microsoft.com/office/powerpoint/2010/main" val="29176456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3F20D-FAF3-9054-758E-B995567BBC41}"/>
              </a:ext>
            </a:extLst>
          </p:cNvPr>
          <p:cNvSpPr>
            <a:spLocks noGrp="1"/>
          </p:cNvSpPr>
          <p:nvPr>
            <p:ph type="title"/>
          </p:nvPr>
        </p:nvSpPr>
        <p:spPr>
          <a:xfrm>
            <a:off x="577056" y="409073"/>
            <a:ext cx="6769768" cy="1876927"/>
          </a:xfrm>
        </p:spPr>
        <p:txBody>
          <a:bodyPr>
            <a:normAutofit/>
          </a:bodyPr>
          <a:lstStyle/>
          <a:p>
            <a:r>
              <a:rPr lang="en-GB" sz="4000" dirty="0">
                <a:latin typeface="Accord Heavy SF" panose="020BE200000000000000" pitchFamily="34" charset="0"/>
              </a:rPr>
              <a:t>Savage &amp; Smith in the 1960s (7) – 1831 – 1840 Iron Rails – 1” to 1 mile</a:t>
            </a:r>
            <a:endParaRPr lang="en-US" sz="4000" dirty="0">
              <a:latin typeface="Accord Heavy SF" panose="020BE200000000000000" pitchFamily="34" charset="0"/>
            </a:endParaRPr>
          </a:p>
        </p:txBody>
      </p:sp>
      <p:pic>
        <p:nvPicPr>
          <p:cNvPr id="6" name="Content Placeholder 5">
            <a:extLst>
              <a:ext uri="{FF2B5EF4-FFF2-40B4-BE49-F238E27FC236}">
                <a16:creationId xmlns:a16="http://schemas.microsoft.com/office/drawing/2014/main" id="{B7DB81BF-8C97-82EE-7594-09A450A2A31B}"/>
              </a:ext>
            </a:extLst>
          </p:cNvPr>
          <p:cNvPicPr>
            <a:picLocks noGrp="1" noChangeAspect="1"/>
          </p:cNvPicPr>
          <p:nvPr>
            <p:ph sz="half" idx="2"/>
          </p:nvPr>
        </p:nvPicPr>
        <p:blipFill>
          <a:blip r:embed="rId2"/>
          <a:stretch>
            <a:fillRect/>
          </a:stretch>
        </p:blipFill>
        <p:spPr>
          <a:xfrm>
            <a:off x="577057" y="2177324"/>
            <a:ext cx="5149976" cy="4367855"/>
          </a:xfrm>
          <a:prstGeom prst="rect">
            <a:avLst/>
          </a:prstGeom>
        </p:spPr>
      </p:pic>
      <p:pic>
        <p:nvPicPr>
          <p:cNvPr id="3" name="Picture 2">
            <a:extLst>
              <a:ext uri="{FF2B5EF4-FFF2-40B4-BE49-F238E27FC236}">
                <a16:creationId xmlns:a16="http://schemas.microsoft.com/office/drawing/2014/main" id="{C50D440A-8476-C1B6-A3EB-ED24216DE1D9}"/>
              </a:ext>
            </a:extLst>
          </p:cNvPr>
          <p:cNvPicPr>
            <a:picLocks noChangeAspect="1"/>
          </p:cNvPicPr>
          <p:nvPr/>
        </p:nvPicPr>
        <p:blipFill>
          <a:blip r:embed="rId3"/>
          <a:stretch>
            <a:fillRect/>
          </a:stretch>
        </p:blipFill>
        <p:spPr>
          <a:xfrm>
            <a:off x="7724274" y="409072"/>
            <a:ext cx="3890669" cy="6117805"/>
          </a:xfrm>
          <a:prstGeom prst="rect">
            <a:avLst/>
          </a:prstGeom>
        </p:spPr>
      </p:pic>
    </p:spTree>
    <p:extLst>
      <p:ext uri="{BB962C8B-B14F-4D97-AF65-F5344CB8AC3E}">
        <p14:creationId xmlns:p14="http://schemas.microsoft.com/office/powerpoint/2010/main" val="15220113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3F20D-FAF3-9054-758E-B995567BBC41}"/>
              </a:ext>
            </a:extLst>
          </p:cNvPr>
          <p:cNvSpPr>
            <a:spLocks noGrp="1"/>
          </p:cNvSpPr>
          <p:nvPr>
            <p:ph type="title"/>
          </p:nvPr>
        </p:nvSpPr>
        <p:spPr>
          <a:xfrm>
            <a:off x="577056" y="409073"/>
            <a:ext cx="6769768" cy="1876927"/>
          </a:xfrm>
        </p:spPr>
        <p:txBody>
          <a:bodyPr>
            <a:normAutofit/>
          </a:bodyPr>
          <a:lstStyle/>
          <a:p>
            <a:r>
              <a:rPr lang="en-GB" sz="4000" dirty="0">
                <a:latin typeface="Accord Heavy SF" panose="020BE200000000000000" pitchFamily="34" charset="0"/>
              </a:rPr>
              <a:t>Savage &amp; Smith in the 1960s (8) – 1841 – 1845 Iron Rails – 1” to 1 mile</a:t>
            </a:r>
            <a:endParaRPr lang="en-US" sz="4000" dirty="0">
              <a:latin typeface="Accord Heavy SF" panose="020BE200000000000000" pitchFamily="34" charset="0"/>
            </a:endParaRPr>
          </a:p>
        </p:txBody>
      </p:sp>
      <p:pic>
        <p:nvPicPr>
          <p:cNvPr id="6" name="Content Placeholder 5">
            <a:extLst>
              <a:ext uri="{FF2B5EF4-FFF2-40B4-BE49-F238E27FC236}">
                <a16:creationId xmlns:a16="http://schemas.microsoft.com/office/drawing/2014/main" id="{B7DB81BF-8C97-82EE-7594-09A450A2A31B}"/>
              </a:ext>
            </a:extLst>
          </p:cNvPr>
          <p:cNvPicPr>
            <a:picLocks noGrp="1" noChangeAspect="1"/>
          </p:cNvPicPr>
          <p:nvPr>
            <p:ph sz="half" idx="2"/>
          </p:nvPr>
        </p:nvPicPr>
        <p:blipFill>
          <a:blip r:embed="rId2"/>
          <a:stretch>
            <a:fillRect/>
          </a:stretch>
        </p:blipFill>
        <p:spPr>
          <a:xfrm>
            <a:off x="577057" y="2177324"/>
            <a:ext cx="5149976" cy="4367855"/>
          </a:xfrm>
          <a:prstGeom prst="rect">
            <a:avLst/>
          </a:prstGeom>
        </p:spPr>
      </p:pic>
      <p:pic>
        <p:nvPicPr>
          <p:cNvPr id="4" name="Picture 3">
            <a:extLst>
              <a:ext uri="{FF2B5EF4-FFF2-40B4-BE49-F238E27FC236}">
                <a16:creationId xmlns:a16="http://schemas.microsoft.com/office/drawing/2014/main" id="{037E5075-4362-4533-1BA3-098B42C85A6F}"/>
              </a:ext>
            </a:extLst>
          </p:cNvPr>
          <p:cNvPicPr>
            <a:picLocks noChangeAspect="1"/>
          </p:cNvPicPr>
          <p:nvPr/>
        </p:nvPicPr>
        <p:blipFill>
          <a:blip r:embed="rId3"/>
          <a:stretch>
            <a:fillRect/>
          </a:stretch>
        </p:blipFill>
        <p:spPr>
          <a:xfrm>
            <a:off x="8061158" y="409073"/>
            <a:ext cx="3553785" cy="6094576"/>
          </a:xfrm>
          <a:prstGeom prst="rect">
            <a:avLst/>
          </a:prstGeom>
        </p:spPr>
      </p:pic>
    </p:spTree>
    <p:extLst>
      <p:ext uri="{BB962C8B-B14F-4D97-AF65-F5344CB8AC3E}">
        <p14:creationId xmlns:p14="http://schemas.microsoft.com/office/powerpoint/2010/main" val="4857068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3F20D-FAF3-9054-758E-B995567BBC41}"/>
              </a:ext>
            </a:extLst>
          </p:cNvPr>
          <p:cNvSpPr>
            <a:spLocks noGrp="1"/>
          </p:cNvSpPr>
          <p:nvPr>
            <p:ph type="title"/>
          </p:nvPr>
        </p:nvSpPr>
        <p:spPr>
          <a:xfrm>
            <a:off x="577056" y="409073"/>
            <a:ext cx="6769768" cy="1876927"/>
          </a:xfrm>
        </p:spPr>
        <p:txBody>
          <a:bodyPr>
            <a:normAutofit/>
          </a:bodyPr>
          <a:lstStyle/>
          <a:p>
            <a:r>
              <a:rPr lang="en-GB" sz="4000" dirty="0">
                <a:latin typeface="Accord Heavy SF" panose="020BE200000000000000" pitchFamily="34" charset="0"/>
              </a:rPr>
              <a:t>Savage &amp; Smith in the 1960s (9) – 1846 – 1850 Iron Rails – 1” to 1 mile</a:t>
            </a:r>
            <a:endParaRPr lang="en-US" sz="4000" dirty="0">
              <a:latin typeface="Accord Heavy SF" panose="020BE200000000000000" pitchFamily="34" charset="0"/>
            </a:endParaRPr>
          </a:p>
        </p:txBody>
      </p:sp>
      <p:pic>
        <p:nvPicPr>
          <p:cNvPr id="6" name="Content Placeholder 5">
            <a:extLst>
              <a:ext uri="{FF2B5EF4-FFF2-40B4-BE49-F238E27FC236}">
                <a16:creationId xmlns:a16="http://schemas.microsoft.com/office/drawing/2014/main" id="{B7DB81BF-8C97-82EE-7594-09A450A2A31B}"/>
              </a:ext>
            </a:extLst>
          </p:cNvPr>
          <p:cNvPicPr>
            <a:picLocks noGrp="1" noChangeAspect="1"/>
          </p:cNvPicPr>
          <p:nvPr>
            <p:ph sz="half" idx="2"/>
          </p:nvPr>
        </p:nvPicPr>
        <p:blipFill>
          <a:blip r:embed="rId2"/>
          <a:stretch>
            <a:fillRect/>
          </a:stretch>
        </p:blipFill>
        <p:spPr>
          <a:xfrm>
            <a:off x="577057" y="2177324"/>
            <a:ext cx="5149976" cy="4367855"/>
          </a:xfrm>
          <a:prstGeom prst="rect">
            <a:avLst/>
          </a:prstGeom>
        </p:spPr>
      </p:pic>
      <p:pic>
        <p:nvPicPr>
          <p:cNvPr id="3" name="Picture 2">
            <a:extLst>
              <a:ext uri="{FF2B5EF4-FFF2-40B4-BE49-F238E27FC236}">
                <a16:creationId xmlns:a16="http://schemas.microsoft.com/office/drawing/2014/main" id="{D778391E-0B1B-D1C8-BE1B-434A6DB54338}"/>
              </a:ext>
            </a:extLst>
          </p:cNvPr>
          <p:cNvPicPr>
            <a:picLocks noChangeAspect="1"/>
          </p:cNvPicPr>
          <p:nvPr/>
        </p:nvPicPr>
        <p:blipFill>
          <a:blip r:embed="rId3"/>
          <a:stretch>
            <a:fillRect/>
          </a:stretch>
        </p:blipFill>
        <p:spPr>
          <a:xfrm>
            <a:off x="8016265" y="466103"/>
            <a:ext cx="3598678" cy="6079076"/>
          </a:xfrm>
          <a:prstGeom prst="rect">
            <a:avLst/>
          </a:prstGeom>
        </p:spPr>
      </p:pic>
    </p:spTree>
    <p:extLst>
      <p:ext uri="{BB962C8B-B14F-4D97-AF65-F5344CB8AC3E}">
        <p14:creationId xmlns:p14="http://schemas.microsoft.com/office/powerpoint/2010/main" val="11553290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3F20D-FAF3-9054-758E-B995567BBC41}"/>
              </a:ext>
            </a:extLst>
          </p:cNvPr>
          <p:cNvSpPr>
            <a:spLocks noGrp="1"/>
          </p:cNvSpPr>
          <p:nvPr>
            <p:ph type="title"/>
          </p:nvPr>
        </p:nvSpPr>
        <p:spPr>
          <a:xfrm>
            <a:off x="577056" y="409073"/>
            <a:ext cx="6769768" cy="1876927"/>
          </a:xfrm>
        </p:spPr>
        <p:txBody>
          <a:bodyPr>
            <a:normAutofit/>
          </a:bodyPr>
          <a:lstStyle/>
          <a:p>
            <a:r>
              <a:rPr lang="en-GB" sz="4000" dirty="0">
                <a:latin typeface="Accord Heavy SF" panose="020BE200000000000000" pitchFamily="34" charset="0"/>
              </a:rPr>
              <a:t>Savage &amp; Smith in the 1960s (10) – 1851 – 1860 Iron Rails – 1” to 1 mile</a:t>
            </a:r>
            <a:endParaRPr lang="en-US" sz="4000" dirty="0">
              <a:latin typeface="Accord Heavy SF" panose="020BE200000000000000" pitchFamily="34" charset="0"/>
            </a:endParaRPr>
          </a:p>
        </p:txBody>
      </p:sp>
      <p:pic>
        <p:nvPicPr>
          <p:cNvPr id="6" name="Content Placeholder 5">
            <a:extLst>
              <a:ext uri="{FF2B5EF4-FFF2-40B4-BE49-F238E27FC236}">
                <a16:creationId xmlns:a16="http://schemas.microsoft.com/office/drawing/2014/main" id="{B7DB81BF-8C97-82EE-7594-09A450A2A31B}"/>
              </a:ext>
            </a:extLst>
          </p:cNvPr>
          <p:cNvPicPr>
            <a:picLocks noGrp="1" noChangeAspect="1"/>
          </p:cNvPicPr>
          <p:nvPr>
            <p:ph sz="half" idx="2"/>
          </p:nvPr>
        </p:nvPicPr>
        <p:blipFill>
          <a:blip r:embed="rId2"/>
          <a:stretch>
            <a:fillRect/>
          </a:stretch>
        </p:blipFill>
        <p:spPr>
          <a:xfrm>
            <a:off x="577057" y="2177324"/>
            <a:ext cx="5149976" cy="4367855"/>
          </a:xfrm>
          <a:prstGeom prst="rect">
            <a:avLst/>
          </a:prstGeom>
        </p:spPr>
      </p:pic>
      <p:pic>
        <p:nvPicPr>
          <p:cNvPr id="4" name="Picture 3">
            <a:extLst>
              <a:ext uri="{FF2B5EF4-FFF2-40B4-BE49-F238E27FC236}">
                <a16:creationId xmlns:a16="http://schemas.microsoft.com/office/drawing/2014/main" id="{5F74425C-2A13-0EAC-01C4-D0B57514EEE4}"/>
              </a:ext>
            </a:extLst>
          </p:cNvPr>
          <p:cNvPicPr>
            <a:picLocks noChangeAspect="1"/>
          </p:cNvPicPr>
          <p:nvPr/>
        </p:nvPicPr>
        <p:blipFill>
          <a:blip r:embed="rId3"/>
          <a:stretch>
            <a:fillRect/>
          </a:stretch>
        </p:blipFill>
        <p:spPr>
          <a:xfrm>
            <a:off x="7988968" y="409073"/>
            <a:ext cx="3625975" cy="6142131"/>
          </a:xfrm>
          <a:prstGeom prst="rect">
            <a:avLst/>
          </a:prstGeom>
        </p:spPr>
      </p:pic>
    </p:spTree>
    <p:extLst>
      <p:ext uri="{BB962C8B-B14F-4D97-AF65-F5344CB8AC3E}">
        <p14:creationId xmlns:p14="http://schemas.microsoft.com/office/powerpoint/2010/main" val="38337971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3F20D-FAF3-9054-758E-B995567BBC41}"/>
              </a:ext>
            </a:extLst>
          </p:cNvPr>
          <p:cNvSpPr>
            <a:spLocks noGrp="1"/>
          </p:cNvSpPr>
          <p:nvPr>
            <p:ph type="title"/>
          </p:nvPr>
        </p:nvSpPr>
        <p:spPr>
          <a:xfrm>
            <a:off x="577056" y="409073"/>
            <a:ext cx="6769768" cy="1876927"/>
          </a:xfrm>
        </p:spPr>
        <p:txBody>
          <a:bodyPr>
            <a:normAutofit/>
          </a:bodyPr>
          <a:lstStyle/>
          <a:p>
            <a:r>
              <a:rPr lang="en-GB" sz="4000" dirty="0">
                <a:latin typeface="Accord Heavy SF" panose="020BE200000000000000" pitchFamily="34" charset="0"/>
              </a:rPr>
              <a:t>Savage &amp; Smith in the 1960s (11) – 1861 – 1875 Iron Rails – 1” to 1 mile</a:t>
            </a:r>
            <a:endParaRPr lang="en-US" sz="4000" dirty="0">
              <a:latin typeface="Accord Heavy SF" panose="020BE200000000000000" pitchFamily="34" charset="0"/>
            </a:endParaRPr>
          </a:p>
        </p:txBody>
      </p:sp>
      <p:pic>
        <p:nvPicPr>
          <p:cNvPr id="6" name="Content Placeholder 5">
            <a:extLst>
              <a:ext uri="{FF2B5EF4-FFF2-40B4-BE49-F238E27FC236}">
                <a16:creationId xmlns:a16="http://schemas.microsoft.com/office/drawing/2014/main" id="{B7DB81BF-8C97-82EE-7594-09A450A2A31B}"/>
              </a:ext>
            </a:extLst>
          </p:cNvPr>
          <p:cNvPicPr>
            <a:picLocks noGrp="1" noChangeAspect="1"/>
          </p:cNvPicPr>
          <p:nvPr>
            <p:ph sz="half" idx="2"/>
          </p:nvPr>
        </p:nvPicPr>
        <p:blipFill>
          <a:blip r:embed="rId2"/>
          <a:stretch>
            <a:fillRect/>
          </a:stretch>
        </p:blipFill>
        <p:spPr>
          <a:xfrm>
            <a:off x="577057" y="2177324"/>
            <a:ext cx="5149976" cy="4367855"/>
          </a:xfrm>
          <a:prstGeom prst="rect">
            <a:avLst/>
          </a:prstGeom>
        </p:spPr>
      </p:pic>
      <p:pic>
        <p:nvPicPr>
          <p:cNvPr id="3" name="Picture 2">
            <a:extLst>
              <a:ext uri="{FF2B5EF4-FFF2-40B4-BE49-F238E27FC236}">
                <a16:creationId xmlns:a16="http://schemas.microsoft.com/office/drawing/2014/main" id="{056A47E3-E18C-9514-80BE-85A19674FE04}"/>
              </a:ext>
            </a:extLst>
          </p:cNvPr>
          <p:cNvPicPr>
            <a:picLocks noChangeAspect="1"/>
          </p:cNvPicPr>
          <p:nvPr/>
        </p:nvPicPr>
        <p:blipFill>
          <a:blip r:embed="rId3"/>
          <a:stretch>
            <a:fillRect/>
          </a:stretch>
        </p:blipFill>
        <p:spPr>
          <a:xfrm>
            <a:off x="8049126" y="395862"/>
            <a:ext cx="3565817" cy="6149318"/>
          </a:xfrm>
          <a:prstGeom prst="rect">
            <a:avLst/>
          </a:prstGeom>
        </p:spPr>
      </p:pic>
    </p:spTree>
    <p:extLst>
      <p:ext uri="{BB962C8B-B14F-4D97-AF65-F5344CB8AC3E}">
        <p14:creationId xmlns:p14="http://schemas.microsoft.com/office/powerpoint/2010/main" val="19586041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3F20D-FAF3-9054-758E-B995567BBC41}"/>
              </a:ext>
            </a:extLst>
          </p:cNvPr>
          <p:cNvSpPr>
            <a:spLocks noGrp="1"/>
          </p:cNvSpPr>
          <p:nvPr>
            <p:ph type="title"/>
          </p:nvPr>
        </p:nvSpPr>
        <p:spPr>
          <a:xfrm>
            <a:off x="577056" y="409073"/>
            <a:ext cx="6769768" cy="1876927"/>
          </a:xfrm>
        </p:spPr>
        <p:txBody>
          <a:bodyPr>
            <a:normAutofit/>
          </a:bodyPr>
          <a:lstStyle/>
          <a:p>
            <a:r>
              <a:rPr lang="en-GB" sz="4000" dirty="0">
                <a:latin typeface="Accord Heavy SF" panose="020BE200000000000000" pitchFamily="34" charset="0"/>
              </a:rPr>
              <a:t>Savage &amp; Smith in the 1960s (12) – 1876 – 1900 Iron Rails – 1” to 1 mile</a:t>
            </a:r>
            <a:endParaRPr lang="en-US" sz="4000" dirty="0">
              <a:latin typeface="Accord Heavy SF" panose="020BE200000000000000" pitchFamily="34" charset="0"/>
            </a:endParaRPr>
          </a:p>
        </p:txBody>
      </p:sp>
      <p:pic>
        <p:nvPicPr>
          <p:cNvPr id="6" name="Content Placeholder 5">
            <a:extLst>
              <a:ext uri="{FF2B5EF4-FFF2-40B4-BE49-F238E27FC236}">
                <a16:creationId xmlns:a16="http://schemas.microsoft.com/office/drawing/2014/main" id="{B7DB81BF-8C97-82EE-7594-09A450A2A31B}"/>
              </a:ext>
            </a:extLst>
          </p:cNvPr>
          <p:cNvPicPr>
            <a:picLocks noGrp="1" noChangeAspect="1"/>
          </p:cNvPicPr>
          <p:nvPr>
            <p:ph sz="half" idx="2"/>
          </p:nvPr>
        </p:nvPicPr>
        <p:blipFill>
          <a:blip r:embed="rId2"/>
          <a:stretch>
            <a:fillRect/>
          </a:stretch>
        </p:blipFill>
        <p:spPr>
          <a:xfrm>
            <a:off x="577057" y="2177324"/>
            <a:ext cx="5149976" cy="4367855"/>
          </a:xfrm>
          <a:prstGeom prst="rect">
            <a:avLst/>
          </a:prstGeom>
        </p:spPr>
      </p:pic>
      <p:pic>
        <p:nvPicPr>
          <p:cNvPr id="4" name="Picture 3">
            <a:extLst>
              <a:ext uri="{FF2B5EF4-FFF2-40B4-BE49-F238E27FC236}">
                <a16:creationId xmlns:a16="http://schemas.microsoft.com/office/drawing/2014/main" id="{4291924B-6F4C-4A00-5493-4B6B5029FA8E}"/>
              </a:ext>
            </a:extLst>
          </p:cNvPr>
          <p:cNvPicPr>
            <a:picLocks noChangeAspect="1"/>
          </p:cNvPicPr>
          <p:nvPr/>
        </p:nvPicPr>
        <p:blipFill>
          <a:blip r:embed="rId3"/>
          <a:stretch>
            <a:fillRect/>
          </a:stretch>
        </p:blipFill>
        <p:spPr>
          <a:xfrm>
            <a:off x="7940842" y="409073"/>
            <a:ext cx="3674101" cy="6137810"/>
          </a:xfrm>
          <a:prstGeom prst="rect">
            <a:avLst/>
          </a:prstGeom>
        </p:spPr>
      </p:pic>
    </p:spTree>
    <p:extLst>
      <p:ext uri="{BB962C8B-B14F-4D97-AF65-F5344CB8AC3E}">
        <p14:creationId xmlns:p14="http://schemas.microsoft.com/office/powerpoint/2010/main" val="28908060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3F20D-FAF3-9054-758E-B995567BBC41}"/>
              </a:ext>
            </a:extLst>
          </p:cNvPr>
          <p:cNvSpPr>
            <a:spLocks noGrp="1"/>
          </p:cNvSpPr>
          <p:nvPr>
            <p:ph type="title"/>
          </p:nvPr>
        </p:nvSpPr>
        <p:spPr>
          <a:xfrm>
            <a:off x="577056" y="409073"/>
            <a:ext cx="6769768" cy="1876927"/>
          </a:xfrm>
        </p:spPr>
        <p:txBody>
          <a:bodyPr>
            <a:normAutofit/>
          </a:bodyPr>
          <a:lstStyle/>
          <a:p>
            <a:r>
              <a:rPr lang="en-GB" sz="4000" dirty="0">
                <a:latin typeface="Accord Heavy SF" panose="020BE200000000000000" pitchFamily="34" charset="0"/>
              </a:rPr>
              <a:t>Savage &amp; Smith in the 1960s (13) – 1901 – 1925 Iron Rails – 1” to 1 mile</a:t>
            </a:r>
            <a:endParaRPr lang="en-US" sz="4000" dirty="0">
              <a:latin typeface="Accord Heavy SF" panose="020BE200000000000000" pitchFamily="34" charset="0"/>
            </a:endParaRPr>
          </a:p>
        </p:txBody>
      </p:sp>
      <p:pic>
        <p:nvPicPr>
          <p:cNvPr id="6" name="Content Placeholder 5">
            <a:extLst>
              <a:ext uri="{FF2B5EF4-FFF2-40B4-BE49-F238E27FC236}">
                <a16:creationId xmlns:a16="http://schemas.microsoft.com/office/drawing/2014/main" id="{B7DB81BF-8C97-82EE-7594-09A450A2A31B}"/>
              </a:ext>
            </a:extLst>
          </p:cNvPr>
          <p:cNvPicPr>
            <a:picLocks noGrp="1" noChangeAspect="1"/>
          </p:cNvPicPr>
          <p:nvPr>
            <p:ph sz="half" idx="2"/>
          </p:nvPr>
        </p:nvPicPr>
        <p:blipFill>
          <a:blip r:embed="rId2"/>
          <a:stretch>
            <a:fillRect/>
          </a:stretch>
        </p:blipFill>
        <p:spPr>
          <a:xfrm>
            <a:off x="577057" y="2177324"/>
            <a:ext cx="5149976" cy="4367855"/>
          </a:xfrm>
          <a:prstGeom prst="rect">
            <a:avLst/>
          </a:prstGeom>
        </p:spPr>
      </p:pic>
      <p:pic>
        <p:nvPicPr>
          <p:cNvPr id="3" name="Picture 2">
            <a:extLst>
              <a:ext uri="{FF2B5EF4-FFF2-40B4-BE49-F238E27FC236}">
                <a16:creationId xmlns:a16="http://schemas.microsoft.com/office/drawing/2014/main" id="{33218314-6C4E-E3CD-A0A8-A7B49548B5B6}"/>
              </a:ext>
            </a:extLst>
          </p:cNvPr>
          <p:cNvPicPr>
            <a:picLocks noChangeAspect="1"/>
          </p:cNvPicPr>
          <p:nvPr/>
        </p:nvPicPr>
        <p:blipFill>
          <a:blip r:embed="rId3"/>
          <a:stretch>
            <a:fillRect/>
          </a:stretch>
        </p:blipFill>
        <p:spPr>
          <a:xfrm>
            <a:off x="7830717" y="409073"/>
            <a:ext cx="3784226" cy="6136106"/>
          </a:xfrm>
          <a:prstGeom prst="rect">
            <a:avLst/>
          </a:prstGeom>
        </p:spPr>
      </p:pic>
    </p:spTree>
    <p:extLst>
      <p:ext uri="{BB962C8B-B14F-4D97-AF65-F5344CB8AC3E}">
        <p14:creationId xmlns:p14="http://schemas.microsoft.com/office/powerpoint/2010/main" val="26192472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3F20D-FAF3-9054-758E-B995567BBC41}"/>
              </a:ext>
            </a:extLst>
          </p:cNvPr>
          <p:cNvSpPr>
            <a:spLocks noGrp="1"/>
          </p:cNvSpPr>
          <p:nvPr>
            <p:ph type="title"/>
          </p:nvPr>
        </p:nvSpPr>
        <p:spPr>
          <a:xfrm>
            <a:off x="577056" y="409074"/>
            <a:ext cx="9649786" cy="1612232"/>
          </a:xfrm>
        </p:spPr>
        <p:txBody>
          <a:bodyPr>
            <a:normAutofit/>
          </a:bodyPr>
          <a:lstStyle/>
          <a:p>
            <a:r>
              <a:rPr lang="en-GB" sz="4000" dirty="0">
                <a:latin typeface="Accord Heavy SF" panose="020BE200000000000000" pitchFamily="34" charset="0"/>
              </a:rPr>
              <a:t>Savage &amp; Smith in the 1960s (13)</a:t>
            </a:r>
            <a:endParaRPr lang="en-US" sz="4000" dirty="0">
              <a:latin typeface="Accord Heavy SF" panose="020BE200000000000000" pitchFamily="34" charset="0"/>
            </a:endParaRPr>
          </a:p>
        </p:txBody>
      </p:sp>
      <p:sp>
        <p:nvSpPr>
          <p:cNvPr id="5" name="Content Placeholder 4">
            <a:extLst>
              <a:ext uri="{FF2B5EF4-FFF2-40B4-BE49-F238E27FC236}">
                <a16:creationId xmlns:a16="http://schemas.microsoft.com/office/drawing/2014/main" id="{3BB3056E-A31E-EF15-7D7E-B52C1BEDB447}"/>
              </a:ext>
            </a:extLst>
          </p:cNvPr>
          <p:cNvSpPr>
            <a:spLocks noGrp="1"/>
          </p:cNvSpPr>
          <p:nvPr>
            <p:ph sz="half" idx="2"/>
          </p:nvPr>
        </p:nvSpPr>
        <p:spPr>
          <a:xfrm>
            <a:off x="577056" y="2154572"/>
            <a:ext cx="11037888" cy="4351338"/>
          </a:xfrm>
        </p:spPr>
        <p:txBody>
          <a:bodyPr>
            <a:normAutofit/>
          </a:bodyPr>
          <a:lstStyle/>
          <a:p>
            <a:pPr marL="0" indent="0">
              <a:lnSpc>
                <a:spcPct val="110000"/>
              </a:lnSpc>
              <a:buNone/>
            </a:pPr>
            <a:r>
              <a:rPr lang="en-GB" sz="2200" dirty="0">
                <a:latin typeface="Accord Heavy SF" panose="020BE200000000000000" pitchFamily="34" charset="0"/>
              </a:rPr>
              <a:t>Savage &amp; Smith’s research resulted in a series of hand-drawn maps at two different scales with different purposes:</a:t>
            </a:r>
          </a:p>
          <a:p>
            <a:pPr marL="0" indent="0">
              <a:lnSpc>
                <a:spcPct val="110000"/>
              </a:lnSpc>
              <a:buNone/>
            </a:pPr>
            <a:endParaRPr lang="en-GB" sz="2200" dirty="0">
              <a:latin typeface="Accord Heavy SF" panose="020BE200000000000000" pitchFamily="34" charset="0"/>
            </a:endParaRPr>
          </a:p>
          <a:p>
            <a:pPr marL="0" indent="0">
              <a:lnSpc>
                <a:spcPct val="110000"/>
              </a:lnSpc>
              <a:buNone/>
            </a:pPr>
            <a:r>
              <a:rPr lang="en-GB" sz="2200" dirty="0">
                <a:latin typeface="Accord Heavy SF" panose="020BE200000000000000" pitchFamily="34" charset="0"/>
              </a:rPr>
              <a:t>1” to 1 mile: providing a chronology of change in the transport networks in East Shropshire – tramroad, canal and railway.</a:t>
            </a:r>
          </a:p>
          <a:p>
            <a:pPr marL="0" indent="0">
              <a:lnSpc>
                <a:spcPct val="110000"/>
              </a:lnSpc>
              <a:buNone/>
            </a:pPr>
            <a:endParaRPr lang="en-GB" sz="2200" dirty="0">
              <a:latin typeface="Accord Heavy SF" panose="020BE200000000000000" pitchFamily="34" charset="0"/>
            </a:endParaRPr>
          </a:p>
          <a:p>
            <a:pPr marL="0" indent="0">
              <a:lnSpc>
                <a:spcPct val="110000"/>
              </a:lnSpc>
              <a:buNone/>
            </a:pPr>
            <a:r>
              <a:rPr lang="en-GB" sz="2200" dirty="0">
                <a:latin typeface="Accord Heavy SF" panose="020BE200000000000000" pitchFamily="34" charset="0"/>
              </a:rPr>
              <a:t>6” to 1 mile: showing routes on a geographical basis, but restricted to what, in Savage &amp; Smith’s view, were the most salient details.</a:t>
            </a:r>
            <a:endParaRPr lang="en-US" sz="2200" dirty="0">
              <a:latin typeface="Accord Heavy SF" panose="020BE200000000000000" pitchFamily="34" charset="0"/>
            </a:endParaRPr>
          </a:p>
        </p:txBody>
      </p:sp>
    </p:spTree>
    <p:extLst>
      <p:ext uri="{BB962C8B-B14F-4D97-AF65-F5344CB8AC3E}">
        <p14:creationId xmlns:p14="http://schemas.microsoft.com/office/powerpoint/2010/main" val="39196519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3F20D-FAF3-9054-758E-B995567BBC41}"/>
              </a:ext>
            </a:extLst>
          </p:cNvPr>
          <p:cNvSpPr>
            <a:spLocks noGrp="1"/>
          </p:cNvSpPr>
          <p:nvPr>
            <p:ph type="title"/>
          </p:nvPr>
        </p:nvSpPr>
        <p:spPr>
          <a:xfrm>
            <a:off x="577056" y="409073"/>
            <a:ext cx="6750175" cy="1828801"/>
          </a:xfrm>
        </p:spPr>
        <p:txBody>
          <a:bodyPr>
            <a:normAutofit fontScale="90000"/>
          </a:bodyPr>
          <a:lstStyle/>
          <a:p>
            <a:r>
              <a:rPr lang="en-GB" sz="4000" dirty="0">
                <a:latin typeface="Accord Heavy SF" panose="020BE200000000000000" pitchFamily="34" charset="0"/>
              </a:rPr>
              <a:t>Savage &amp; Smith (14) – </a:t>
            </a:r>
            <a:r>
              <a:rPr lang="en-GB" sz="4000" dirty="0" err="1">
                <a:solidFill>
                  <a:srgbClr val="FFFF00"/>
                </a:solidFill>
                <a:latin typeface="Accord Heavy SF" panose="020BE200000000000000" pitchFamily="34" charset="0"/>
              </a:rPr>
              <a:t>Malinslee</a:t>
            </a:r>
            <a:r>
              <a:rPr lang="en-GB" sz="4000" dirty="0">
                <a:solidFill>
                  <a:srgbClr val="FFFF00"/>
                </a:solidFill>
                <a:latin typeface="Accord Heavy SF" panose="020BE200000000000000" pitchFamily="34" charset="0"/>
              </a:rPr>
              <a:t>, Stirchley &amp; </a:t>
            </a:r>
            <a:r>
              <a:rPr lang="en-GB" sz="4000" dirty="0" err="1">
                <a:solidFill>
                  <a:srgbClr val="FFFF00"/>
                </a:solidFill>
                <a:latin typeface="Accord Heavy SF" panose="020BE200000000000000" pitchFamily="34" charset="0"/>
              </a:rPr>
              <a:t>Hollinswood</a:t>
            </a:r>
            <a:r>
              <a:rPr lang="en-GB" sz="4000" dirty="0">
                <a:solidFill>
                  <a:srgbClr val="FFFF00"/>
                </a:solidFill>
                <a:latin typeface="Accord Heavy SF" panose="020BE200000000000000" pitchFamily="34" charset="0"/>
              </a:rPr>
              <a:t> </a:t>
            </a:r>
            <a:r>
              <a:rPr lang="en-GB" sz="4000" dirty="0">
                <a:latin typeface="Accord Heavy SF" panose="020BE200000000000000" pitchFamily="34" charset="0"/>
              </a:rPr>
              <a:t>- 6” to 1 mile</a:t>
            </a:r>
            <a:endParaRPr lang="en-US" sz="4000" dirty="0">
              <a:latin typeface="Accord Heavy SF" panose="020BE200000000000000" pitchFamily="34" charset="0"/>
            </a:endParaRPr>
          </a:p>
        </p:txBody>
      </p:sp>
      <p:pic>
        <p:nvPicPr>
          <p:cNvPr id="7" name="Picture 6">
            <a:extLst>
              <a:ext uri="{FF2B5EF4-FFF2-40B4-BE49-F238E27FC236}">
                <a16:creationId xmlns:a16="http://schemas.microsoft.com/office/drawing/2014/main" id="{C6072C39-6E43-5194-E9A3-543E7365BE89}"/>
              </a:ext>
            </a:extLst>
          </p:cNvPr>
          <p:cNvPicPr>
            <a:picLocks noChangeAspect="1"/>
          </p:cNvPicPr>
          <p:nvPr/>
        </p:nvPicPr>
        <p:blipFill>
          <a:blip r:embed="rId2"/>
          <a:stretch>
            <a:fillRect/>
          </a:stretch>
        </p:blipFill>
        <p:spPr>
          <a:xfrm>
            <a:off x="7720480" y="409072"/>
            <a:ext cx="3894464" cy="6160169"/>
          </a:xfrm>
          <a:prstGeom prst="rect">
            <a:avLst/>
          </a:prstGeom>
        </p:spPr>
      </p:pic>
      <p:pic>
        <p:nvPicPr>
          <p:cNvPr id="8" name="Picture 7">
            <a:extLst>
              <a:ext uri="{FF2B5EF4-FFF2-40B4-BE49-F238E27FC236}">
                <a16:creationId xmlns:a16="http://schemas.microsoft.com/office/drawing/2014/main" id="{9FADA894-550C-5F22-5206-9DA11B7025CC}"/>
              </a:ext>
            </a:extLst>
          </p:cNvPr>
          <p:cNvPicPr>
            <a:picLocks noChangeAspect="1"/>
          </p:cNvPicPr>
          <p:nvPr/>
        </p:nvPicPr>
        <p:blipFill rotWithShape="1">
          <a:blip r:embed="rId3"/>
          <a:srcRect l="4370" t="18367" r="1470" b="36649"/>
          <a:stretch/>
        </p:blipFill>
        <p:spPr>
          <a:xfrm>
            <a:off x="577056" y="2322095"/>
            <a:ext cx="6750175" cy="3428999"/>
          </a:xfrm>
          <a:prstGeom prst="rect">
            <a:avLst/>
          </a:prstGeom>
        </p:spPr>
      </p:pic>
      <p:sp>
        <p:nvSpPr>
          <p:cNvPr id="10" name="TextBox 9">
            <a:extLst>
              <a:ext uri="{FF2B5EF4-FFF2-40B4-BE49-F238E27FC236}">
                <a16:creationId xmlns:a16="http://schemas.microsoft.com/office/drawing/2014/main" id="{CA1E093F-8B94-ACBA-8C58-6A09D0C9C4ED}"/>
              </a:ext>
            </a:extLst>
          </p:cNvPr>
          <p:cNvSpPr txBox="1"/>
          <p:nvPr/>
        </p:nvSpPr>
        <p:spPr>
          <a:xfrm>
            <a:off x="577056" y="5932711"/>
            <a:ext cx="6750174" cy="369332"/>
          </a:xfrm>
          <a:prstGeom prst="rect">
            <a:avLst/>
          </a:prstGeom>
          <a:noFill/>
        </p:spPr>
        <p:txBody>
          <a:bodyPr wrap="square">
            <a:spAutoFit/>
          </a:bodyPr>
          <a:lstStyle/>
          <a:p>
            <a:r>
              <a:rPr lang="en-US" sz="1800" dirty="0">
                <a:effectLst/>
                <a:latin typeface="Accord Heavy SF" panose="020BE200000000000000" pitchFamily="34" charset="0"/>
                <a:ea typeface="Times New Roman" panose="02020603050405020304" pitchFamily="18" charset="0"/>
              </a:rPr>
              <a:t>Savage &amp; Smith’s key to their 6” to 1 mile drawings</a:t>
            </a:r>
            <a:endParaRPr lang="en-US" dirty="0">
              <a:latin typeface="Accord Heavy SF" panose="020BE200000000000000" pitchFamily="34" charset="0"/>
            </a:endParaRPr>
          </a:p>
        </p:txBody>
      </p:sp>
    </p:spTree>
    <p:extLst>
      <p:ext uri="{BB962C8B-B14F-4D97-AF65-F5344CB8AC3E}">
        <p14:creationId xmlns:p14="http://schemas.microsoft.com/office/powerpoint/2010/main" val="8571847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3F20D-FAF3-9054-758E-B995567BBC41}"/>
              </a:ext>
            </a:extLst>
          </p:cNvPr>
          <p:cNvSpPr>
            <a:spLocks noGrp="1"/>
          </p:cNvSpPr>
          <p:nvPr>
            <p:ph type="title"/>
          </p:nvPr>
        </p:nvSpPr>
        <p:spPr>
          <a:xfrm>
            <a:off x="577056" y="409073"/>
            <a:ext cx="10973260" cy="1828801"/>
          </a:xfrm>
        </p:spPr>
        <p:txBody>
          <a:bodyPr>
            <a:normAutofit/>
          </a:bodyPr>
          <a:lstStyle/>
          <a:p>
            <a:r>
              <a:rPr lang="en-GB" sz="4000" dirty="0">
                <a:latin typeface="Accord Heavy SF" panose="020BE200000000000000" pitchFamily="34" charset="0"/>
              </a:rPr>
              <a:t>Savage &amp; Smith (15) – </a:t>
            </a:r>
            <a:r>
              <a:rPr lang="en-GB" sz="4000" dirty="0">
                <a:solidFill>
                  <a:srgbClr val="FFFF00"/>
                </a:solidFill>
                <a:latin typeface="Accord Heavy SF" panose="020BE200000000000000" pitchFamily="34" charset="0"/>
              </a:rPr>
              <a:t>Madeley Court </a:t>
            </a:r>
            <a:br>
              <a:rPr lang="en-GB" sz="4000" dirty="0">
                <a:solidFill>
                  <a:srgbClr val="FFFF00"/>
                </a:solidFill>
                <a:latin typeface="Accord Heavy SF" panose="020BE200000000000000" pitchFamily="34" charset="0"/>
              </a:rPr>
            </a:br>
            <a:r>
              <a:rPr lang="en-GB" sz="4000" dirty="0">
                <a:latin typeface="Accord Heavy SF" panose="020BE200000000000000" pitchFamily="34" charset="0"/>
              </a:rPr>
              <a:t>6” to 1 mile</a:t>
            </a:r>
            <a:endParaRPr lang="en-US" sz="4000" dirty="0">
              <a:latin typeface="Accord Heavy SF" panose="020BE200000000000000" pitchFamily="34" charset="0"/>
            </a:endParaRPr>
          </a:p>
        </p:txBody>
      </p:sp>
      <p:pic>
        <p:nvPicPr>
          <p:cNvPr id="3" name="Picture 2">
            <a:extLst>
              <a:ext uri="{FF2B5EF4-FFF2-40B4-BE49-F238E27FC236}">
                <a16:creationId xmlns:a16="http://schemas.microsoft.com/office/drawing/2014/main" id="{A2DDF6CC-8725-6A3A-7D64-504425F93038}"/>
              </a:ext>
            </a:extLst>
          </p:cNvPr>
          <p:cNvPicPr>
            <a:picLocks noChangeAspect="1"/>
          </p:cNvPicPr>
          <p:nvPr/>
        </p:nvPicPr>
        <p:blipFill rotWithShape="1">
          <a:blip r:embed="rId2"/>
          <a:srcRect t="2450" b="4055"/>
          <a:stretch/>
        </p:blipFill>
        <p:spPr>
          <a:xfrm>
            <a:off x="4572001" y="1493018"/>
            <a:ext cx="7042944" cy="4955909"/>
          </a:xfrm>
          <a:prstGeom prst="rect">
            <a:avLst/>
          </a:prstGeom>
        </p:spPr>
      </p:pic>
    </p:spTree>
    <p:extLst>
      <p:ext uri="{BB962C8B-B14F-4D97-AF65-F5344CB8AC3E}">
        <p14:creationId xmlns:p14="http://schemas.microsoft.com/office/powerpoint/2010/main" val="34894276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6952776-C753-4FC3-1887-B73676F502CA}"/>
              </a:ext>
            </a:extLst>
          </p:cNvPr>
          <p:cNvPicPr>
            <a:picLocks noChangeAspect="1"/>
          </p:cNvPicPr>
          <p:nvPr/>
        </p:nvPicPr>
        <p:blipFill rotWithShape="1">
          <a:blip r:embed="rId2">
            <a:extLst>
              <a:ext uri="{28A0092B-C50C-407E-A947-70E740481C1C}">
                <a14:useLocalDpi xmlns:a14="http://schemas.microsoft.com/office/drawing/2010/main" val="0"/>
              </a:ext>
            </a:extLst>
          </a:blip>
          <a:srcRect l="3219" b="4460"/>
          <a:stretch/>
        </p:blipFill>
        <p:spPr>
          <a:xfrm>
            <a:off x="4844716" y="409073"/>
            <a:ext cx="6970822" cy="6039854"/>
          </a:xfrm>
          <a:prstGeom prst="rect">
            <a:avLst/>
          </a:prstGeom>
        </p:spPr>
      </p:pic>
      <p:sp>
        <p:nvSpPr>
          <p:cNvPr id="2" name="Title 1">
            <a:extLst>
              <a:ext uri="{FF2B5EF4-FFF2-40B4-BE49-F238E27FC236}">
                <a16:creationId xmlns:a16="http://schemas.microsoft.com/office/drawing/2014/main" id="{C033F20D-FAF3-9054-758E-B995567BBC41}"/>
              </a:ext>
            </a:extLst>
          </p:cNvPr>
          <p:cNvSpPr>
            <a:spLocks noGrp="1"/>
          </p:cNvSpPr>
          <p:nvPr>
            <p:ph type="title"/>
          </p:nvPr>
        </p:nvSpPr>
        <p:spPr>
          <a:xfrm>
            <a:off x="577056" y="409073"/>
            <a:ext cx="10973260" cy="1828801"/>
          </a:xfrm>
        </p:spPr>
        <p:txBody>
          <a:bodyPr>
            <a:normAutofit/>
          </a:bodyPr>
          <a:lstStyle/>
          <a:p>
            <a:r>
              <a:rPr lang="en-GB" sz="4000" dirty="0">
                <a:solidFill>
                  <a:srgbClr val="FFFF00"/>
                </a:solidFill>
                <a:latin typeface="Accord Heavy SF" panose="020BE200000000000000" pitchFamily="34" charset="0"/>
              </a:rPr>
              <a:t>Madeley Court </a:t>
            </a:r>
            <a:br>
              <a:rPr lang="en-GB" sz="4000" dirty="0">
                <a:solidFill>
                  <a:srgbClr val="FFFF00"/>
                </a:solidFill>
                <a:latin typeface="Accord Heavy SF" panose="020BE200000000000000" pitchFamily="34" charset="0"/>
              </a:rPr>
            </a:br>
            <a:r>
              <a:rPr lang="en-GB" sz="4000" dirty="0">
                <a:latin typeface="Accord Heavy SF" panose="020BE200000000000000" pitchFamily="34" charset="0"/>
              </a:rPr>
              <a:t>25” to 1 mile</a:t>
            </a:r>
            <a:br>
              <a:rPr lang="en-GB" sz="4000" dirty="0">
                <a:latin typeface="Accord Heavy SF" panose="020BE200000000000000" pitchFamily="34" charset="0"/>
              </a:rPr>
            </a:br>
            <a:r>
              <a:rPr lang="en-GB" sz="4000" dirty="0">
                <a:latin typeface="Accord Heavy SF" panose="020BE200000000000000" pitchFamily="34" charset="0"/>
              </a:rPr>
              <a:t>1927</a:t>
            </a:r>
            <a:endParaRPr lang="en-US" sz="4000" dirty="0">
              <a:latin typeface="Accord Heavy SF" panose="020BE200000000000000" pitchFamily="34" charset="0"/>
            </a:endParaRPr>
          </a:p>
        </p:txBody>
      </p:sp>
      <p:sp>
        <p:nvSpPr>
          <p:cNvPr id="7" name="TextBox 6">
            <a:extLst>
              <a:ext uri="{FF2B5EF4-FFF2-40B4-BE49-F238E27FC236}">
                <a16:creationId xmlns:a16="http://schemas.microsoft.com/office/drawing/2014/main" id="{34387140-6ADB-B817-8327-569FF9C58969}"/>
              </a:ext>
            </a:extLst>
          </p:cNvPr>
          <p:cNvSpPr txBox="1"/>
          <p:nvPr/>
        </p:nvSpPr>
        <p:spPr>
          <a:xfrm>
            <a:off x="376463" y="4792238"/>
            <a:ext cx="4179495" cy="120032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ccord Heavy SF" panose="020BE200000000000000" pitchFamily="34" charset="0"/>
                <a:ea typeface="+mn-ea"/>
                <a:cs typeface="+mn-cs"/>
              </a:rPr>
              <a:t>By 1927, the Tramways had been replaced by a single spur from the East end of Madeley Salop Station</a:t>
            </a:r>
          </a:p>
        </p:txBody>
      </p:sp>
    </p:spTree>
    <p:extLst>
      <p:ext uri="{BB962C8B-B14F-4D97-AF65-F5344CB8AC3E}">
        <p14:creationId xmlns:p14="http://schemas.microsoft.com/office/powerpoint/2010/main" val="22115706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3F20D-FAF3-9054-758E-B995567BBC41}"/>
              </a:ext>
            </a:extLst>
          </p:cNvPr>
          <p:cNvSpPr>
            <a:spLocks noGrp="1"/>
          </p:cNvSpPr>
          <p:nvPr>
            <p:ph type="title"/>
          </p:nvPr>
        </p:nvSpPr>
        <p:spPr>
          <a:xfrm>
            <a:off x="577056" y="409073"/>
            <a:ext cx="10973260" cy="1828801"/>
          </a:xfrm>
        </p:spPr>
        <p:txBody>
          <a:bodyPr>
            <a:normAutofit/>
          </a:bodyPr>
          <a:lstStyle/>
          <a:p>
            <a:r>
              <a:rPr lang="en-GB" sz="4000" dirty="0">
                <a:latin typeface="Accord Heavy SF" panose="020BE200000000000000" pitchFamily="34" charset="0"/>
              </a:rPr>
              <a:t>Savage &amp; Smith (16) – </a:t>
            </a:r>
            <a:r>
              <a:rPr lang="en-GB" sz="4000" dirty="0">
                <a:solidFill>
                  <a:srgbClr val="FFFF00"/>
                </a:solidFill>
                <a:latin typeface="Accord Heavy SF" panose="020BE200000000000000" pitchFamily="34" charset="0"/>
              </a:rPr>
              <a:t>Madeley Wood &amp; Bedlam Furnaces </a:t>
            </a:r>
            <a:br>
              <a:rPr lang="en-GB" sz="4000" dirty="0">
                <a:solidFill>
                  <a:srgbClr val="FFFF00"/>
                </a:solidFill>
                <a:latin typeface="Accord Heavy SF" panose="020BE200000000000000" pitchFamily="34" charset="0"/>
              </a:rPr>
            </a:br>
            <a:r>
              <a:rPr lang="en-GB" sz="4000" dirty="0">
                <a:latin typeface="Accord Heavy SF" panose="020BE200000000000000" pitchFamily="34" charset="0"/>
              </a:rPr>
              <a:t>6” to 1 mile</a:t>
            </a:r>
            <a:endParaRPr lang="en-US" sz="4000" dirty="0">
              <a:latin typeface="Accord Heavy SF" panose="020BE200000000000000" pitchFamily="34" charset="0"/>
            </a:endParaRPr>
          </a:p>
        </p:txBody>
      </p:sp>
      <p:pic>
        <p:nvPicPr>
          <p:cNvPr id="4" name="Picture 3">
            <a:extLst>
              <a:ext uri="{FF2B5EF4-FFF2-40B4-BE49-F238E27FC236}">
                <a16:creationId xmlns:a16="http://schemas.microsoft.com/office/drawing/2014/main" id="{E5ECE634-9ADE-4C43-A155-A24E8FAA8B95}"/>
              </a:ext>
            </a:extLst>
          </p:cNvPr>
          <p:cNvPicPr>
            <a:picLocks noChangeAspect="1"/>
          </p:cNvPicPr>
          <p:nvPr/>
        </p:nvPicPr>
        <p:blipFill rotWithShape="1">
          <a:blip r:embed="rId2"/>
          <a:srcRect l="8437" t="10696" r="1322"/>
          <a:stretch/>
        </p:blipFill>
        <p:spPr>
          <a:xfrm>
            <a:off x="4162926" y="1900989"/>
            <a:ext cx="7387390" cy="4547938"/>
          </a:xfrm>
          <a:prstGeom prst="rect">
            <a:avLst/>
          </a:prstGeom>
        </p:spPr>
      </p:pic>
    </p:spTree>
    <p:extLst>
      <p:ext uri="{BB962C8B-B14F-4D97-AF65-F5344CB8AC3E}">
        <p14:creationId xmlns:p14="http://schemas.microsoft.com/office/powerpoint/2010/main" val="38282844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3F20D-FAF3-9054-758E-B995567BBC41}"/>
              </a:ext>
            </a:extLst>
          </p:cNvPr>
          <p:cNvSpPr>
            <a:spLocks noGrp="1"/>
          </p:cNvSpPr>
          <p:nvPr>
            <p:ph type="title"/>
          </p:nvPr>
        </p:nvSpPr>
        <p:spPr>
          <a:xfrm>
            <a:off x="577056" y="409073"/>
            <a:ext cx="7724733" cy="1828801"/>
          </a:xfrm>
        </p:spPr>
        <p:txBody>
          <a:bodyPr>
            <a:normAutofit/>
          </a:bodyPr>
          <a:lstStyle/>
          <a:p>
            <a:r>
              <a:rPr lang="en-GB" sz="4000" dirty="0">
                <a:latin typeface="Accord Heavy SF" panose="020BE200000000000000" pitchFamily="34" charset="0"/>
              </a:rPr>
              <a:t>Savage &amp; Smith (17) </a:t>
            </a:r>
            <a:r>
              <a:rPr lang="en-GB" sz="4000" dirty="0" err="1">
                <a:solidFill>
                  <a:srgbClr val="FFFF00"/>
                </a:solidFill>
                <a:latin typeface="Accord Heavy SF" panose="020BE200000000000000" pitchFamily="34" charset="0"/>
              </a:rPr>
              <a:t>Coalbrookdale</a:t>
            </a:r>
            <a:r>
              <a:rPr lang="en-GB" sz="4000" dirty="0">
                <a:solidFill>
                  <a:srgbClr val="FFFF00"/>
                </a:solidFill>
                <a:latin typeface="Accord Heavy SF" panose="020BE200000000000000" pitchFamily="34" charset="0"/>
              </a:rPr>
              <a:t> Tramways</a:t>
            </a:r>
            <a:br>
              <a:rPr lang="en-GB" sz="4000" dirty="0">
                <a:solidFill>
                  <a:srgbClr val="FFFF00"/>
                </a:solidFill>
                <a:latin typeface="Accord Heavy SF" panose="020BE200000000000000" pitchFamily="34" charset="0"/>
              </a:rPr>
            </a:br>
            <a:r>
              <a:rPr lang="en-GB" sz="4000" dirty="0">
                <a:latin typeface="Accord Heavy SF" panose="020BE200000000000000" pitchFamily="34" charset="0"/>
              </a:rPr>
              <a:t>6” to 1 mile</a:t>
            </a:r>
            <a:endParaRPr lang="en-US" sz="4000" dirty="0">
              <a:latin typeface="Accord Heavy SF" panose="020BE200000000000000" pitchFamily="34" charset="0"/>
            </a:endParaRPr>
          </a:p>
        </p:txBody>
      </p:sp>
      <p:pic>
        <p:nvPicPr>
          <p:cNvPr id="3" name="Picture 2">
            <a:extLst>
              <a:ext uri="{FF2B5EF4-FFF2-40B4-BE49-F238E27FC236}">
                <a16:creationId xmlns:a16="http://schemas.microsoft.com/office/drawing/2014/main" id="{B2FA3658-0B3B-C878-13F8-54AC45BD670D}"/>
              </a:ext>
            </a:extLst>
          </p:cNvPr>
          <p:cNvPicPr>
            <a:picLocks noChangeAspect="1"/>
          </p:cNvPicPr>
          <p:nvPr/>
        </p:nvPicPr>
        <p:blipFill>
          <a:blip r:embed="rId2"/>
          <a:stretch>
            <a:fillRect/>
          </a:stretch>
        </p:blipFill>
        <p:spPr>
          <a:xfrm>
            <a:off x="8614609" y="409073"/>
            <a:ext cx="3000333" cy="2278291"/>
          </a:xfrm>
          <a:prstGeom prst="rect">
            <a:avLst/>
          </a:prstGeom>
        </p:spPr>
      </p:pic>
      <p:pic>
        <p:nvPicPr>
          <p:cNvPr id="5" name="Picture 4">
            <a:extLst>
              <a:ext uri="{FF2B5EF4-FFF2-40B4-BE49-F238E27FC236}">
                <a16:creationId xmlns:a16="http://schemas.microsoft.com/office/drawing/2014/main" id="{3DC797E2-8BF6-B5C5-37F5-A2A940B71D85}"/>
              </a:ext>
            </a:extLst>
          </p:cNvPr>
          <p:cNvPicPr>
            <a:picLocks noChangeAspect="1"/>
          </p:cNvPicPr>
          <p:nvPr/>
        </p:nvPicPr>
        <p:blipFill rotWithShape="1">
          <a:blip r:embed="rId3"/>
          <a:srcRect l="3108"/>
          <a:stretch/>
        </p:blipFill>
        <p:spPr>
          <a:xfrm>
            <a:off x="8614609" y="2204297"/>
            <a:ext cx="3000333" cy="3932679"/>
          </a:xfrm>
          <a:prstGeom prst="rect">
            <a:avLst/>
          </a:prstGeom>
        </p:spPr>
      </p:pic>
      <p:sp>
        <p:nvSpPr>
          <p:cNvPr id="10" name="TextBox 9">
            <a:extLst>
              <a:ext uri="{FF2B5EF4-FFF2-40B4-BE49-F238E27FC236}">
                <a16:creationId xmlns:a16="http://schemas.microsoft.com/office/drawing/2014/main" id="{E193B7B5-4441-77D9-56D9-F954CBE8CA37}"/>
              </a:ext>
            </a:extLst>
          </p:cNvPr>
          <p:cNvSpPr txBox="1"/>
          <p:nvPr/>
        </p:nvSpPr>
        <p:spPr>
          <a:xfrm>
            <a:off x="577056" y="2659101"/>
            <a:ext cx="7123155" cy="3139321"/>
          </a:xfrm>
          <a:prstGeom prst="rect">
            <a:avLst/>
          </a:prstGeom>
          <a:noFill/>
        </p:spPr>
        <p:txBody>
          <a:bodyPr wrap="square">
            <a:spAutoFit/>
          </a:bodyPr>
          <a:lstStyle/>
          <a:p>
            <a:r>
              <a:rPr lang="en-GB" sz="2200" dirty="0">
                <a:latin typeface="Accord Heavy SF" panose="020BE200000000000000" pitchFamily="34" charset="0"/>
              </a:rPr>
              <a:t>This network included </a:t>
            </a:r>
            <a:r>
              <a:rPr lang="en-GB" sz="2200" dirty="0" err="1">
                <a:latin typeface="Accord Heavy SF" panose="020BE200000000000000" pitchFamily="34" charset="0"/>
              </a:rPr>
              <a:t>Coalbrookdale</a:t>
            </a:r>
            <a:r>
              <a:rPr lang="en-GB" sz="2200" dirty="0">
                <a:latin typeface="Accord Heavy SF" panose="020BE200000000000000" pitchFamily="34" charset="0"/>
              </a:rPr>
              <a:t>, </a:t>
            </a:r>
            <a:r>
              <a:rPr lang="en-GB" sz="2200" dirty="0" err="1">
                <a:latin typeface="Accord Heavy SF" panose="020BE200000000000000" pitchFamily="34" charset="0"/>
              </a:rPr>
              <a:t>Lightmoor</a:t>
            </a:r>
            <a:r>
              <a:rPr lang="en-GB" sz="2200" dirty="0">
                <a:latin typeface="Accord Heavy SF" panose="020BE200000000000000" pitchFamily="34" charset="0"/>
              </a:rPr>
              <a:t>, Dawley, Horsehay, Lawley and Ketley. </a:t>
            </a:r>
          </a:p>
          <a:p>
            <a:endParaRPr lang="en-GB" sz="2200" dirty="0">
              <a:latin typeface="Accord Heavy SF" panose="020BE200000000000000" pitchFamily="34" charset="0"/>
            </a:endParaRPr>
          </a:p>
          <a:p>
            <a:r>
              <a:rPr lang="en-GB" sz="2200" dirty="0">
                <a:latin typeface="Accord Heavy SF" panose="020BE200000000000000" pitchFamily="34" charset="0"/>
              </a:rPr>
              <a:t>Even excluding: Ketley which became separated from the </a:t>
            </a:r>
            <a:r>
              <a:rPr lang="en-GB" sz="2200" dirty="0" err="1">
                <a:latin typeface="Accord Heavy SF" panose="020BE200000000000000" pitchFamily="34" charset="0"/>
              </a:rPr>
              <a:t>Coalbrookdale</a:t>
            </a:r>
            <a:r>
              <a:rPr lang="en-GB" sz="2200" dirty="0">
                <a:latin typeface="Accord Heavy SF" panose="020BE200000000000000" pitchFamily="34" charset="0"/>
              </a:rPr>
              <a:t> network at an early stage; and the early wooden tramroad network. Savage and Smith needed a large fold out plan which shows up poorly here.</a:t>
            </a:r>
            <a:endParaRPr lang="en-US" sz="2200" dirty="0">
              <a:latin typeface="Accord Heavy SF" panose="020BE200000000000000" pitchFamily="34" charset="0"/>
            </a:endParaRPr>
          </a:p>
        </p:txBody>
      </p:sp>
    </p:spTree>
    <p:extLst>
      <p:ext uri="{BB962C8B-B14F-4D97-AF65-F5344CB8AC3E}">
        <p14:creationId xmlns:p14="http://schemas.microsoft.com/office/powerpoint/2010/main" val="32669378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BC99051-D43A-FF86-DA57-EE38BF95785A}"/>
              </a:ext>
            </a:extLst>
          </p:cNvPr>
          <p:cNvPicPr>
            <a:picLocks noChangeAspect="1"/>
          </p:cNvPicPr>
          <p:nvPr/>
        </p:nvPicPr>
        <p:blipFill rotWithShape="1">
          <a:blip r:embed="rId2"/>
          <a:srcRect t="5053"/>
          <a:stretch/>
        </p:blipFill>
        <p:spPr>
          <a:xfrm>
            <a:off x="3486686" y="2743197"/>
            <a:ext cx="2609314" cy="3791411"/>
          </a:xfrm>
          <a:prstGeom prst="rect">
            <a:avLst/>
          </a:prstGeom>
        </p:spPr>
      </p:pic>
      <p:sp>
        <p:nvSpPr>
          <p:cNvPr id="2" name="Title 1">
            <a:extLst>
              <a:ext uri="{FF2B5EF4-FFF2-40B4-BE49-F238E27FC236}">
                <a16:creationId xmlns:a16="http://schemas.microsoft.com/office/drawing/2014/main" id="{C033F20D-FAF3-9054-758E-B995567BBC41}"/>
              </a:ext>
            </a:extLst>
          </p:cNvPr>
          <p:cNvSpPr>
            <a:spLocks noGrp="1"/>
          </p:cNvSpPr>
          <p:nvPr>
            <p:ph type="title"/>
          </p:nvPr>
        </p:nvSpPr>
        <p:spPr>
          <a:xfrm>
            <a:off x="577057" y="409074"/>
            <a:ext cx="5518943" cy="1624264"/>
          </a:xfrm>
        </p:spPr>
        <p:txBody>
          <a:bodyPr>
            <a:normAutofit/>
          </a:bodyPr>
          <a:lstStyle/>
          <a:p>
            <a:pPr algn="r">
              <a:lnSpc>
                <a:spcPct val="110000"/>
              </a:lnSpc>
            </a:pPr>
            <a:r>
              <a:rPr lang="en-GB" sz="4000" dirty="0">
                <a:latin typeface="Accord Heavy SF" panose="020BE200000000000000" pitchFamily="34" charset="0"/>
              </a:rPr>
              <a:t>Savage &amp; Smith (18) </a:t>
            </a:r>
            <a:br>
              <a:rPr lang="en-GB" sz="4000" dirty="0">
                <a:latin typeface="Accord Heavy SF" panose="020BE200000000000000" pitchFamily="34" charset="0"/>
              </a:rPr>
            </a:br>
            <a:r>
              <a:rPr lang="en-GB" sz="4000" dirty="0">
                <a:solidFill>
                  <a:srgbClr val="FFFF00"/>
                </a:solidFill>
                <a:latin typeface="Accord Heavy SF" panose="020BE200000000000000" pitchFamily="34" charset="0"/>
              </a:rPr>
              <a:t>Lawley</a:t>
            </a:r>
            <a:endParaRPr lang="en-US" sz="4000" dirty="0">
              <a:latin typeface="Accord Heavy SF" panose="020BE200000000000000" pitchFamily="34" charset="0"/>
            </a:endParaRPr>
          </a:p>
        </p:txBody>
      </p:sp>
      <p:pic>
        <p:nvPicPr>
          <p:cNvPr id="4" name="Picture 3">
            <a:extLst>
              <a:ext uri="{FF2B5EF4-FFF2-40B4-BE49-F238E27FC236}">
                <a16:creationId xmlns:a16="http://schemas.microsoft.com/office/drawing/2014/main" id="{3D7FC2EC-B2AC-E9C0-B587-28B25664CE95}"/>
              </a:ext>
            </a:extLst>
          </p:cNvPr>
          <p:cNvPicPr>
            <a:picLocks noChangeAspect="1"/>
          </p:cNvPicPr>
          <p:nvPr/>
        </p:nvPicPr>
        <p:blipFill rotWithShape="1">
          <a:blip r:embed="rId3"/>
          <a:srcRect r="34567" b="52584"/>
          <a:stretch/>
        </p:blipFill>
        <p:spPr>
          <a:xfrm>
            <a:off x="6907782" y="409073"/>
            <a:ext cx="4510186" cy="4734528"/>
          </a:xfrm>
          <a:prstGeom prst="rect">
            <a:avLst/>
          </a:prstGeom>
        </p:spPr>
      </p:pic>
      <p:pic>
        <p:nvPicPr>
          <p:cNvPr id="6" name="Picture 5">
            <a:extLst>
              <a:ext uri="{FF2B5EF4-FFF2-40B4-BE49-F238E27FC236}">
                <a16:creationId xmlns:a16="http://schemas.microsoft.com/office/drawing/2014/main" id="{E7720FA1-B59E-1C62-652E-97F3C22E9B2A}"/>
              </a:ext>
            </a:extLst>
          </p:cNvPr>
          <p:cNvPicPr>
            <a:picLocks noChangeAspect="1"/>
          </p:cNvPicPr>
          <p:nvPr/>
        </p:nvPicPr>
        <p:blipFill rotWithShape="1">
          <a:blip r:embed="rId3"/>
          <a:srcRect t="41125" r="4751" b="2080"/>
          <a:stretch/>
        </p:blipFill>
        <p:spPr>
          <a:xfrm>
            <a:off x="774714" y="2743199"/>
            <a:ext cx="4107011" cy="3791410"/>
          </a:xfrm>
          <a:prstGeom prst="rect">
            <a:avLst/>
          </a:prstGeom>
        </p:spPr>
      </p:pic>
      <p:sp>
        <p:nvSpPr>
          <p:cNvPr id="12" name="TextBox 11">
            <a:extLst>
              <a:ext uri="{FF2B5EF4-FFF2-40B4-BE49-F238E27FC236}">
                <a16:creationId xmlns:a16="http://schemas.microsoft.com/office/drawing/2014/main" id="{36338E13-8553-0E80-09F6-D2F36BE540A1}"/>
              </a:ext>
            </a:extLst>
          </p:cNvPr>
          <p:cNvSpPr txBox="1"/>
          <p:nvPr/>
        </p:nvSpPr>
        <p:spPr>
          <a:xfrm>
            <a:off x="6907782" y="5826723"/>
            <a:ext cx="2849515" cy="707886"/>
          </a:xfrm>
          <a:prstGeom prst="rect">
            <a:avLst/>
          </a:prstGeom>
          <a:noFill/>
        </p:spPr>
        <p:txBody>
          <a:bodyPr wrap="square">
            <a:spAutoFit/>
          </a:bodyPr>
          <a:lstStyle/>
          <a:p>
            <a:r>
              <a:rPr kumimoji="0" lang="en-GB" sz="4000" b="0" i="0" u="none" strike="noStrike" kern="1200" cap="none" spc="0" normalizeH="0" baseline="0" noProof="0" dirty="0">
                <a:ln>
                  <a:noFill/>
                </a:ln>
                <a:solidFill>
                  <a:srgbClr val="FFFF00"/>
                </a:solidFill>
                <a:effectLst/>
                <a:uLnTx/>
                <a:uFillTx/>
                <a:latin typeface="Accord Heavy SF" panose="020BE200000000000000" pitchFamily="34" charset="0"/>
                <a:ea typeface="+mj-ea"/>
                <a:cs typeface="+mj-cs"/>
              </a:rPr>
              <a:t>Horsehay</a:t>
            </a:r>
            <a:endParaRPr lang="en-US" dirty="0"/>
          </a:p>
        </p:txBody>
      </p:sp>
    </p:spTree>
    <p:extLst>
      <p:ext uri="{BB962C8B-B14F-4D97-AF65-F5344CB8AC3E}">
        <p14:creationId xmlns:p14="http://schemas.microsoft.com/office/powerpoint/2010/main" val="7153796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8289F5F-3ACB-D528-A138-996635E3B75E}"/>
              </a:ext>
            </a:extLst>
          </p:cNvPr>
          <p:cNvPicPr>
            <a:picLocks noChangeAspect="1"/>
          </p:cNvPicPr>
          <p:nvPr/>
        </p:nvPicPr>
        <p:blipFill>
          <a:blip r:embed="rId2"/>
          <a:stretch>
            <a:fillRect/>
          </a:stretch>
        </p:blipFill>
        <p:spPr>
          <a:xfrm>
            <a:off x="3697356" y="407682"/>
            <a:ext cx="3707295" cy="6132628"/>
          </a:xfrm>
          <a:prstGeom prst="rect">
            <a:avLst/>
          </a:prstGeom>
        </p:spPr>
      </p:pic>
      <p:sp>
        <p:nvSpPr>
          <p:cNvPr id="2" name="Title 1">
            <a:extLst>
              <a:ext uri="{FF2B5EF4-FFF2-40B4-BE49-F238E27FC236}">
                <a16:creationId xmlns:a16="http://schemas.microsoft.com/office/drawing/2014/main" id="{C033F20D-FAF3-9054-758E-B995567BBC41}"/>
              </a:ext>
            </a:extLst>
          </p:cNvPr>
          <p:cNvSpPr>
            <a:spLocks noGrp="1"/>
          </p:cNvSpPr>
          <p:nvPr>
            <p:ph type="title"/>
          </p:nvPr>
        </p:nvSpPr>
        <p:spPr>
          <a:xfrm>
            <a:off x="577058" y="409074"/>
            <a:ext cx="2895600" cy="2753226"/>
          </a:xfrm>
        </p:spPr>
        <p:txBody>
          <a:bodyPr>
            <a:normAutofit/>
          </a:bodyPr>
          <a:lstStyle/>
          <a:p>
            <a:pPr>
              <a:lnSpc>
                <a:spcPct val="110000"/>
              </a:lnSpc>
            </a:pPr>
            <a:r>
              <a:rPr lang="en-GB" sz="4000" dirty="0">
                <a:latin typeface="Accord Heavy SF" panose="020BE200000000000000" pitchFamily="34" charset="0"/>
              </a:rPr>
              <a:t>Changing Times at Horsehay (1) </a:t>
            </a:r>
            <a:endParaRPr lang="en-US" sz="4000" dirty="0">
              <a:latin typeface="Accord Heavy SF" panose="020BE200000000000000" pitchFamily="34" charset="0"/>
            </a:endParaRPr>
          </a:p>
        </p:txBody>
      </p:sp>
      <p:pic>
        <p:nvPicPr>
          <p:cNvPr id="5" name="Picture 4">
            <a:extLst>
              <a:ext uri="{FF2B5EF4-FFF2-40B4-BE49-F238E27FC236}">
                <a16:creationId xmlns:a16="http://schemas.microsoft.com/office/drawing/2014/main" id="{D0663758-6697-CCD9-7332-224E29C114F7}"/>
              </a:ext>
            </a:extLst>
          </p:cNvPr>
          <p:cNvPicPr>
            <a:picLocks noChangeAspect="1"/>
          </p:cNvPicPr>
          <p:nvPr/>
        </p:nvPicPr>
        <p:blipFill>
          <a:blip r:embed="rId3"/>
          <a:stretch>
            <a:fillRect/>
          </a:stretch>
        </p:blipFill>
        <p:spPr>
          <a:xfrm>
            <a:off x="7723305" y="409073"/>
            <a:ext cx="3792152" cy="6131237"/>
          </a:xfrm>
          <a:prstGeom prst="rect">
            <a:avLst/>
          </a:prstGeom>
        </p:spPr>
      </p:pic>
      <p:sp>
        <p:nvSpPr>
          <p:cNvPr id="9" name="TextBox 8">
            <a:extLst>
              <a:ext uri="{FF2B5EF4-FFF2-40B4-BE49-F238E27FC236}">
                <a16:creationId xmlns:a16="http://schemas.microsoft.com/office/drawing/2014/main" id="{72E59382-9609-3043-5016-736D1A9A0BBB}"/>
              </a:ext>
            </a:extLst>
          </p:cNvPr>
          <p:cNvSpPr txBox="1"/>
          <p:nvPr/>
        </p:nvSpPr>
        <p:spPr>
          <a:xfrm>
            <a:off x="3697356" y="407682"/>
            <a:ext cx="1582807" cy="707886"/>
          </a:xfrm>
          <a:prstGeom prst="rect">
            <a:avLst/>
          </a:prstGeom>
          <a:noFill/>
        </p:spPr>
        <p:txBody>
          <a:bodyPr wrap="square">
            <a:spAutoFit/>
          </a:bodyPr>
          <a:lstStyle/>
          <a:p>
            <a:r>
              <a:rPr kumimoji="0" lang="en-GB" sz="2000" b="0" i="0" u="none" strike="noStrike" kern="1200" cap="none" spc="0" normalizeH="0" baseline="0" noProof="0" dirty="0">
                <a:ln>
                  <a:noFill/>
                </a:ln>
                <a:solidFill>
                  <a:schemeClr val="bg1"/>
                </a:solidFill>
                <a:effectLst/>
                <a:uLnTx/>
                <a:uFillTx/>
                <a:latin typeface="Accord Heavy SF" panose="020BE200000000000000" pitchFamily="34" charset="0"/>
                <a:ea typeface="+mj-ea"/>
                <a:cs typeface="+mj-cs"/>
              </a:rPr>
              <a:t>1882</a:t>
            </a:r>
            <a:r>
              <a:rPr kumimoji="0" lang="en-GB" sz="4000" b="0" i="0" u="none" strike="noStrike" kern="1200" cap="none" spc="0" normalizeH="0" baseline="0" noProof="0" dirty="0">
                <a:ln>
                  <a:noFill/>
                </a:ln>
                <a:solidFill>
                  <a:prstClr val="white"/>
                </a:solidFill>
                <a:effectLst/>
                <a:uLnTx/>
                <a:uFillTx/>
                <a:latin typeface="Accord Heavy SF" panose="020BE200000000000000" pitchFamily="34" charset="0"/>
                <a:ea typeface="+mj-ea"/>
                <a:cs typeface="+mj-cs"/>
              </a:rPr>
              <a:t> </a:t>
            </a:r>
            <a:endParaRPr lang="en-US" dirty="0"/>
          </a:p>
        </p:txBody>
      </p:sp>
      <p:sp>
        <p:nvSpPr>
          <p:cNvPr id="11" name="TextBox 10">
            <a:extLst>
              <a:ext uri="{FF2B5EF4-FFF2-40B4-BE49-F238E27FC236}">
                <a16:creationId xmlns:a16="http://schemas.microsoft.com/office/drawing/2014/main" id="{FAC20EB4-203A-9D37-A7C7-5F0AB6C145B6}"/>
              </a:ext>
            </a:extLst>
          </p:cNvPr>
          <p:cNvSpPr txBox="1"/>
          <p:nvPr/>
        </p:nvSpPr>
        <p:spPr>
          <a:xfrm>
            <a:off x="7723305" y="407682"/>
            <a:ext cx="1582807" cy="707886"/>
          </a:xfrm>
          <a:prstGeom prst="rect">
            <a:avLst/>
          </a:prstGeom>
          <a:noFill/>
        </p:spPr>
        <p:txBody>
          <a:bodyPr wrap="square">
            <a:spAutoFit/>
          </a:bodyPr>
          <a:lstStyle/>
          <a:p>
            <a:r>
              <a:rPr kumimoji="0" lang="en-GB" sz="2000" b="0" i="0" u="none" strike="noStrike" kern="1200" cap="none" spc="0" normalizeH="0" baseline="0" noProof="0" dirty="0">
                <a:ln>
                  <a:noFill/>
                </a:ln>
                <a:solidFill>
                  <a:schemeClr val="bg1"/>
                </a:solidFill>
                <a:effectLst/>
                <a:uLnTx/>
                <a:uFillTx/>
                <a:latin typeface="Accord Heavy SF" panose="020BE200000000000000" pitchFamily="34" charset="0"/>
                <a:ea typeface="+mj-ea"/>
                <a:cs typeface="+mj-cs"/>
              </a:rPr>
              <a:t>1901</a:t>
            </a:r>
            <a:r>
              <a:rPr kumimoji="0" lang="en-GB" sz="4000" b="0" i="0" u="none" strike="noStrike" kern="1200" cap="none" spc="0" normalizeH="0" baseline="0" noProof="0" dirty="0">
                <a:ln>
                  <a:noFill/>
                </a:ln>
                <a:solidFill>
                  <a:prstClr val="white"/>
                </a:solidFill>
                <a:effectLst/>
                <a:uLnTx/>
                <a:uFillTx/>
                <a:latin typeface="Accord Heavy SF" panose="020BE200000000000000" pitchFamily="34" charset="0"/>
                <a:ea typeface="+mj-ea"/>
                <a:cs typeface="+mj-cs"/>
              </a:rPr>
              <a:t> </a:t>
            </a:r>
            <a:endParaRPr lang="en-US" dirty="0"/>
          </a:p>
        </p:txBody>
      </p:sp>
      <p:sp>
        <p:nvSpPr>
          <p:cNvPr id="14" name="TextBox 13">
            <a:extLst>
              <a:ext uri="{FF2B5EF4-FFF2-40B4-BE49-F238E27FC236}">
                <a16:creationId xmlns:a16="http://schemas.microsoft.com/office/drawing/2014/main" id="{08ECABB6-D0BF-FED4-67DC-3529B8A5650F}"/>
              </a:ext>
            </a:extLst>
          </p:cNvPr>
          <p:cNvSpPr txBox="1"/>
          <p:nvPr/>
        </p:nvSpPr>
        <p:spPr>
          <a:xfrm>
            <a:off x="483102" y="5248597"/>
            <a:ext cx="2895600" cy="1200329"/>
          </a:xfrm>
          <a:prstGeom prst="rect">
            <a:avLst/>
          </a:prstGeom>
          <a:noFill/>
        </p:spPr>
        <p:txBody>
          <a:bodyPr wrap="square">
            <a:spAutoFit/>
          </a:bodyPr>
          <a:lstStyle/>
          <a:p>
            <a:pPr algn="r"/>
            <a:r>
              <a:rPr lang="en-GB" sz="1800" dirty="0">
                <a:latin typeface="Accord Heavy SF" panose="020BE200000000000000" pitchFamily="34" charset="0"/>
              </a:rPr>
              <a:t>Tramways were gradually replaced by standard-gauge railways</a:t>
            </a:r>
          </a:p>
        </p:txBody>
      </p:sp>
    </p:spTree>
    <p:extLst>
      <p:ext uri="{BB962C8B-B14F-4D97-AF65-F5344CB8AC3E}">
        <p14:creationId xmlns:p14="http://schemas.microsoft.com/office/powerpoint/2010/main" val="256423104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5CB22AE-054C-E9CD-A0B6-4CC5CC6DD7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80163" y="407682"/>
            <a:ext cx="6219774" cy="6041244"/>
          </a:xfrm>
          <a:prstGeom prst="rect">
            <a:avLst/>
          </a:prstGeom>
        </p:spPr>
      </p:pic>
      <p:sp>
        <p:nvSpPr>
          <p:cNvPr id="7" name="Rectangle 6">
            <a:extLst>
              <a:ext uri="{FF2B5EF4-FFF2-40B4-BE49-F238E27FC236}">
                <a16:creationId xmlns:a16="http://schemas.microsoft.com/office/drawing/2014/main" id="{6346E77A-5459-E70C-1684-E8539B1AEA53}"/>
              </a:ext>
            </a:extLst>
          </p:cNvPr>
          <p:cNvSpPr/>
          <p:nvPr/>
        </p:nvSpPr>
        <p:spPr>
          <a:xfrm>
            <a:off x="5304596" y="409073"/>
            <a:ext cx="1272667" cy="874295"/>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033F20D-FAF3-9054-758E-B995567BBC41}"/>
              </a:ext>
            </a:extLst>
          </p:cNvPr>
          <p:cNvSpPr>
            <a:spLocks noGrp="1"/>
          </p:cNvSpPr>
          <p:nvPr>
            <p:ph type="title"/>
          </p:nvPr>
        </p:nvSpPr>
        <p:spPr>
          <a:xfrm>
            <a:off x="577058" y="409074"/>
            <a:ext cx="2895600" cy="2753226"/>
          </a:xfrm>
        </p:spPr>
        <p:txBody>
          <a:bodyPr>
            <a:normAutofit/>
          </a:bodyPr>
          <a:lstStyle/>
          <a:p>
            <a:pPr>
              <a:lnSpc>
                <a:spcPct val="110000"/>
              </a:lnSpc>
            </a:pPr>
            <a:r>
              <a:rPr lang="en-GB" sz="4000" dirty="0">
                <a:latin typeface="Accord Heavy SF" panose="020BE200000000000000" pitchFamily="34" charset="0"/>
              </a:rPr>
              <a:t>Changing Times at Horsehay (2) </a:t>
            </a:r>
            <a:endParaRPr lang="en-US" sz="4000" dirty="0">
              <a:latin typeface="Accord Heavy SF" panose="020BE200000000000000" pitchFamily="34" charset="0"/>
            </a:endParaRPr>
          </a:p>
        </p:txBody>
      </p:sp>
      <p:sp>
        <p:nvSpPr>
          <p:cNvPr id="9" name="TextBox 8">
            <a:extLst>
              <a:ext uri="{FF2B5EF4-FFF2-40B4-BE49-F238E27FC236}">
                <a16:creationId xmlns:a16="http://schemas.microsoft.com/office/drawing/2014/main" id="{72E59382-9609-3043-5016-736D1A9A0BBB}"/>
              </a:ext>
            </a:extLst>
          </p:cNvPr>
          <p:cNvSpPr txBox="1"/>
          <p:nvPr/>
        </p:nvSpPr>
        <p:spPr>
          <a:xfrm>
            <a:off x="5354161" y="569874"/>
            <a:ext cx="1582807" cy="584775"/>
          </a:xfrm>
          <a:prstGeom prst="rect">
            <a:avLst/>
          </a:prstGeom>
          <a:noFill/>
        </p:spPr>
        <p:txBody>
          <a:bodyPr wrap="square">
            <a:spAutoFit/>
          </a:bodyPr>
          <a:lstStyle/>
          <a:p>
            <a:r>
              <a:rPr kumimoji="0" lang="en-GB" sz="3200" b="0" i="0" u="none" strike="noStrike" kern="1200" cap="none" spc="0" normalizeH="0" baseline="0" noProof="0" dirty="0">
                <a:ln>
                  <a:noFill/>
                </a:ln>
                <a:solidFill>
                  <a:schemeClr val="bg1"/>
                </a:solidFill>
                <a:effectLst/>
                <a:uLnTx/>
                <a:uFillTx/>
                <a:latin typeface="Accord Heavy SF" panose="020BE200000000000000" pitchFamily="34" charset="0"/>
                <a:ea typeface="+mj-ea"/>
                <a:cs typeface="+mj-cs"/>
              </a:rPr>
              <a:t>1927</a:t>
            </a:r>
            <a:r>
              <a:rPr kumimoji="0" lang="en-GB" sz="3200" b="0" i="0" u="none" strike="noStrike" kern="1200" cap="none" spc="0" normalizeH="0" baseline="0" noProof="0" dirty="0">
                <a:ln>
                  <a:noFill/>
                </a:ln>
                <a:effectLst/>
                <a:uLnTx/>
                <a:uFillTx/>
                <a:latin typeface="Accord Heavy SF" panose="020BE200000000000000" pitchFamily="34" charset="0"/>
                <a:ea typeface="+mj-ea"/>
                <a:cs typeface="+mj-cs"/>
              </a:rPr>
              <a:t> </a:t>
            </a:r>
            <a:endParaRPr lang="en-US" sz="3200" dirty="0"/>
          </a:p>
        </p:txBody>
      </p:sp>
      <p:sp>
        <p:nvSpPr>
          <p:cNvPr id="14" name="TextBox 13">
            <a:extLst>
              <a:ext uri="{FF2B5EF4-FFF2-40B4-BE49-F238E27FC236}">
                <a16:creationId xmlns:a16="http://schemas.microsoft.com/office/drawing/2014/main" id="{08ECABB6-D0BF-FED4-67DC-3529B8A5650F}"/>
              </a:ext>
            </a:extLst>
          </p:cNvPr>
          <p:cNvSpPr txBox="1"/>
          <p:nvPr/>
        </p:nvSpPr>
        <p:spPr>
          <a:xfrm>
            <a:off x="2024858" y="5248597"/>
            <a:ext cx="2895600" cy="1200329"/>
          </a:xfrm>
          <a:prstGeom prst="rect">
            <a:avLst/>
          </a:prstGeom>
          <a:noFill/>
        </p:spPr>
        <p:txBody>
          <a:bodyPr wrap="square">
            <a:spAutoFit/>
          </a:bodyPr>
          <a:lstStyle/>
          <a:p>
            <a:pPr algn="r"/>
            <a:r>
              <a:rPr lang="en-GB" sz="1800" dirty="0">
                <a:latin typeface="Accord Heavy SF" panose="020BE200000000000000" pitchFamily="34" charset="0"/>
              </a:rPr>
              <a:t>Tramways were gradually replaced by standard-gauge railways</a:t>
            </a:r>
          </a:p>
        </p:txBody>
      </p:sp>
    </p:spTree>
    <p:extLst>
      <p:ext uri="{BB962C8B-B14F-4D97-AF65-F5344CB8AC3E}">
        <p14:creationId xmlns:p14="http://schemas.microsoft.com/office/powerpoint/2010/main" val="2914833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3F20D-FAF3-9054-758E-B995567BBC41}"/>
              </a:ext>
            </a:extLst>
          </p:cNvPr>
          <p:cNvSpPr>
            <a:spLocks noGrp="1"/>
          </p:cNvSpPr>
          <p:nvPr>
            <p:ph type="title"/>
          </p:nvPr>
        </p:nvSpPr>
        <p:spPr>
          <a:xfrm>
            <a:off x="483101" y="407682"/>
            <a:ext cx="3427873" cy="2754618"/>
          </a:xfrm>
        </p:spPr>
        <p:txBody>
          <a:bodyPr>
            <a:noAutofit/>
          </a:bodyPr>
          <a:lstStyle/>
          <a:p>
            <a:pPr>
              <a:lnSpc>
                <a:spcPct val="110000"/>
              </a:lnSpc>
            </a:pPr>
            <a:r>
              <a:rPr lang="en-GB" sz="4000" dirty="0">
                <a:latin typeface="Accord Heavy SF" panose="020BE200000000000000" pitchFamily="34" charset="0"/>
              </a:rPr>
              <a:t>Changing times at Horsehay (3) </a:t>
            </a:r>
            <a:endParaRPr lang="en-US" sz="4000" dirty="0">
              <a:latin typeface="Accord Heavy SF" panose="020BE200000000000000" pitchFamily="34" charset="0"/>
            </a:endParaRPr>
          </a:p>
        </p:txBody>
      </p:sp>
      <p:sp>
        <p:nvSpPr>
          <p:cNvPr id="9" name="TextBox 8">
            <a:extLst>
              <a:ext uri="{FF2B5EF4-FFF2-40B4-BE49-F238E27FC236}">
                <a16:creationId xmlns:a16="http://schemas.microsoft.com/office/drawing/2014/main" id="{72E59382-9609-3043-5016-736D1A9A0BBB}"/>
              </a:ext>
            </a:extLst>
          </p:cNvPr>
          <p:cNvSpPr txBox="1"/>
          <p:nvPr/>
        </p:nvSpPr>
        <p:spPr>
          <a:xfrm>
            <a:off x="3697356" y="407682"/>
            <a:ext cx="1582807" cy="707886"/>
          </a:xfrm>
          <a:prstGeom prst="rect">
            <a:avLst/>
          </a:prstGeom>
          <a:noFill/>
        </p:spPr>
        <p:txBody>
          <a:bodyPr wrap="square">
            <a:spAutoFit/>
          </a:bodyPr>
          <a:lstStyle/>
          <a:p>
            <a:r>
              <a:rPr kumimoji="0" lang="en-GB" sz="2000" b="0" i="0" u="none" strike="noStrike" kern="1200" cap="none" spc="0" normalizeH="0" baseline="0" noProof="0" dirty="0">
                <a:ln>
                  <a:noFill/>
                </a:ln>
                <a:solidFill>
                  <a:schemeClr val="bg1"/>
                </a:solidFill>
                <a:effectLst/>
                <a:uLnTx/>
                <a:uFillTx/>
                <a:latin typeface="Accord Heavy SF" panose="020BE200000000000000" pitchFamily="34" charset="0"/>
                <a:ea typeface="+mj-ea"/>
                <a:cs typeface="+mj-cs"/>
              </a:rPr>
              <a:t>1882</a:t>
            </a:r>
            <a:r>
              <a:rPr kumimoji="0" lang="en-GB" sz="4000" b="0" i="0" u="none" strike="noStrike" kern="1200" cap="none" spc="0" normalizeH="0" baseline="0" noProof="0" dirty="0">
                <a:ln>
                  <a:noFill/>
                </a:ln>
                <a:solidFill>
                  <a:prstClr val="white"/>
                </a:solidFill>
                <a:effectLst/>
                <a:uLnTx/>
                <a:uFillTx/>
                <a:latin typeface="Accord Heavy SF" panose="020BE200000000000000" pitchFamily="34" charset="0"/>
                <a:ea typeface="+mj-ea"/>
                <a:cs typeface="+mj-cs"/>
              </a:rPr>
              <a:t> </a:t>
            </a:r>
            <a:endParaRPr lang="en-US" dirty="0"/>
          </a:p>
        </p:txBody>
      </p:sp>
      <p:sp>
        <p:nvSpPr>
          <p:cNvPr id="11" name="TextBox 10">
            <a:extLst>
              <a:ext uri="{FF2B5EF4-FFF2-40B4-BE49-F238E27FC236}">
                <a16:creationId xmlns:a16="http://schemas.microsoft.com/office/drawing/2014/main" id="{FAC20EB4-203A-9D37-A7C7-5F0AB6C145B6}"/>
              </a:ext>
            </a:extLst>
          </p:cNvPr>
          <p:cNvSpPr txBox="1"/>
          <p:nvPr/>
        </p:nvSpPr>
        <p:spPr>
          <a:xfrm>
            <a:off x="7723305" y="407682"/>
            <a:ext cx="1582807" cy="707886"/>
          </a:xfrm>
          <a:prstGeom prst="rect">
            <a:avLst/>
          </a:prstGeom>
          <a:noFill/>
        </p:spPr>
        <p:txBody>
          <a:bodyPr wrap="square">
            <a:spAutoFit/>
          </a:bodyPr>
          <a:lstStyle/>
          <a:p>
            <a:r>
              <a:rPr kumimoji="0" lang="en-GB" sz="2000" b="0" i="0" u="none" strike="noStrike" kern="1200" cap="none" spc="0" normalizeH="0" baseline="0" noProof="0" dirty="0">
                <a:ln>
                  <a:noFill/>
                </a:ln>
                <a:solidFill>
                  <a:schemeClr val="bg1"/>
                </a:solidFill>
                <a:effectLst/>
                <a:uLnTx/>
                <a:uFillTx/>
                <a:latin typeface="Accord Heavy SF" panose="020BE200000000000000" pitchFamily="34" charset="0"/>
                <a:ea typeface="+mj-ea"/>
                <a:cs typeface="+mj-cs"/>
              </a:rPr>
              <a:t>1901</a:t>
            </a:r>
            <a:r>
              <a:rPr kumimoji="0" lang="en-GB" sz="4000" b="0" i="0" u="none" strike="noStrike" kern="1200" cap="none" spc="0" normalizeH="0" baseline="0" noProof="0" dirty="0">
                <a:ln>
                  <a:noFill/>
                </a:ln>
                <a:solidFill>
                  <a:prstClr val="white"/>
                </a:solidFill>
                <a:effectLst/>
                <a:uLnTx/>
                <a:uFillTx/>
                <a:latin typeface="Accord Heavy SF" panose="020BE200000000000000" pitchFamily="34" charset="0"/>
                <a:ea typeface="+mj-ea"/>
                <a:cs typeface="+mj-cs"/>
              </a:rPr>
              <a:t> </a:t>
            </a:r>
            <a:endParaRPr lang="en-US" dirty="0"/>
          </a:p>
        </p:txBody>
      </p:sp>
      <p:sp>
        <p:nvSpPr>
          <p:cNvPr id="14" name="TextBox 13">
            <a:extLst>
              <a:ext uri="{FF2B5EF4-FFF2-40B4-BE49-F238E27FC236}">
                <a16:creationId xmlns:a16="http://schemas.microsoft.com/office/drawing/2014/main" id="{08ECABB6-D0BF-FED4-67DC-3529B8A5650F}"/>
              </a:ext>
            </a:extLst>
          </p:cNvPr>
          <p:cNvSpPr txBox="1"/>
          <p:nvPr/>
        </p:nvSpPr>
        <p:spPr>
          <a:xfrm>
            <a:off x="483100" y="4695992"/>
            <a:ext cx="3427873" cy="1754326"/>
          </a:xfrm>
          <a:prstGeom prst="rect">
            <a:avLst/>
          </a:prstGeom>
          <a:noFill/>
        </p:spPr>
        <p:txBody>
          <a:bodyPr wrap="square">
            <a:spAutoFit/>
          </a:bodyPr>
          <a:lstStyle/>
          <a:p>
            <a:pPr algn="r"/>
            <a:r>
              <a:rPr lang="en-GB" sz="1800" dirty="0">
                <a:latin typeface="Accord Heavy SF" panose="020BE200000000000000" pitchFamily="34" charset="0"/>
              </a:rPr>
              <a:t>Horse-power was replaced by tractor-power in the early 20th century.</a:t>
            </a:r>
          </a:p>
          <a:p>
            <a:pPr algn="r"/>
            <a:endParaRPr lang="en-GB" dirty="0">
              <a:latin typeface="Accord Heavy SF" panose="020BE200000000000000" pitchFamily="34" charset="0"/>
            </a:endParaRPr>
          </a:p>
          <a:p>
            <a:pPr algn="r"/>
            <a:r>
              <a:rPr lang="en-GB" dirty="0"/>
              <a:t>(Telford Memories Facebook Group – Lin </a:t>
            </a:r>
            <a:r>
              <a:rPr lang="en-GB" dirty="0" err="1"/>
              <a:t>Keska</a:t>
            </a:r>
            <a:r>
              <a:rPr lang="en-GB" dirty="0"/>
              <a:t>)</a:t>
            </a:r>
            <a:endParaRPr lang="en-GB" sz="1800" dirty="0"/>
          </a:p>
        </p:txBody>
      </p:sp>
      <p:pic>
        <p:nvPicPr>
          <p:cNvPr id="4" name="Picture 3">
            <a:extLst>
              <a:ext uri="{FF2B5EF4-FFF2-40B4-BE49-F238E27FC236}">
                <a16:creationId xmlns:a16="http://schemas.microsoft.com/office/drawing/2014/main" id="{872CA8AB-3EA2-ACCC-C92C-82454CAAEC30}"/>
              </a:ext>
            </a:extLst>
          </p:cNvPr>
          <p:cNvPicPr>
            <a:picLocks noChangeAspect="1"/>
          </p:cNvPicPr>
          <p:nvPr/>
        </p:nvPicPr>
        <p:blipFill>
          <a:blip r:embed="rId2"/>
          <a:stretch>
            <a:fillRect/>
          </a:stretch>
        </p:blipFill>
        <p:spPr>
          <a:xfrm>
            <a:off x="4124593" y="407682"/>
            <a:ext cx="7584305" cy="6042636"/>
          </a:xfrm>
          <a:prstGeom prst="rect">
            <a:avLst/>
          </a:prstGeom>
        </p:spPr>
      </p:pic>
    </p:spTree>
    <p:extLst>
      <p:ext uri="{BB962C8B-B14F-4D97-AF65-F5344CB8AC3E}">
        <p14:creationId xmlns:p14="http://schemas.microsoft.com/office/powerpoint/2010/main" val="7757785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BEC3D3C-E089-57AD-F549-57369E93201F}"/>
              </a:ext>
            </a:extLst>
          </p:cNvPr>
          <p:cNvPicPr>
            <a:picLocks noChangeAspect="1"/>
          </p:cNvPicPr>
          <p:nvPr/>
        </p:nvPicPr>
        <p:blipFill>
          <a:blip r:embed="rId2"/>
          <a:stretch>
            <a:fillRect/>
          </a:stretch>
        </p:blipFill>
        <p:spPr>
          <a:xfrm>
            <a:off x="577057" y="240252"/>
            <a:ext cx="11037886" cy="6382824"/>
          </a:xfrm>
          <a:prstGeom prst="rect">
            <a:avLst/>
          </a:prstGeom>
        </p:spPr>
      </p:pic>
      <p:sp>
        <p:nvSpPr>
          <p:cNvPr id="2" name="Title 1">
            <a:extLst>
              <a:ext uri="{FF2B5EF4-FFF2-40B4-BE49-F238E27FC236}">
                <a16:creationId xmlns:a16="http://schemas.microsoft.com/office/drawing/2014/main" id="{C033F20D-FAF3-9054-758E-B995567BBC41}"/>
              </a:ext>
            </a:extLst>
          </p:cNvPr>
          <p:cNvSpPr>
            <a:spLocks noGrp="1"/>
          </p:cNvSpPr>
          <p:nvPr>
            <p:ph type="title"/>
          </p:nvPr>
        </p:nvSpPr>
        <p:spPr>
          <a:xfrm>
            <a:off x="577057" y="624974"/>
            <a:ext cx="3867943" cy="1597526"/>
          </a:xfrm>
        </p:spPr>
        <p:txBody>
          <a:bodyPr>
            <a:normAutofit/>
          </a:bodyPr>
          <a:lstStyle/>
          <a:p>
            <a:pPr>
              <a:lnSpc>
                <a:spcPct val="110000"/>
              </a:lnSpc>
            </a:pPr>
            <a:r>
              <a:rPr lang="en-GB" sz="4000" dirty="0" err="1">
                <a:solidFill>
                  <a:schemeClr val="bg1"/>
                </a:solidFill>
                <a:latin typeface="Accord Heavy SF" panose="020BE200000000000000" pitchFamily="34" charset="0"/>
              </a:rPr>
              <a:t>Lightmoor</a:t>
            </a:r>
            <a:r>
              <a:rPr lang="en-GB" sz="4000" dirty="0">
                <a:solidFill>
                  <a:schemeClr val="bg1"/>
                </a:solidFill>
                <a:latin typeface="Accord Heavy SF" panose="020BE200000000000000" pitchFamily="34" charset="0"/>
              </a:rPr>
              <a:t> (1)</a:t>
            </a:r>
            <a:br>
              <a:rPr lang="en-GB" sz="4000" dirty="0">
                <a:latin typeface="Accord Heavy SF" panose="020BE200000000000000" pitchFamily="34" charset="0"/>
              </a:rPr>
            </a:br>
            <a:endParaRPr lang="en-US" sz="4000" dirty="0">
              <a:latin typeface="Accord Heavy SF" panose="020BE200000000000000" pitchFamily="34" charset="0"/>
            </a:endParaRPr>
          </a:p>
        </p:txBody>
      </p:sp>
      <p:sp>
        <p:nvSpPr>
          <p:cNvPr id="8" name="TextBox 7">
            <a:extLst>
              <a:ext uri="{FF2B5EF4-FFF2-40B4-BE49-F238E27FC236}">
                <a16:creationId xmlns:a16="http://schemas.microsoft.com/office/drawing/2014/main" id="{CF8FEEDC-FCD7-0647-ACF6-B9870D66EC79}"/>
              </a:ext>
            </a:extLst>
          </p:cNvPr>
          <p:cNvSpPr txBox="1"/>
          <p:nvPr/>
        </p:nvSpPr>
        <p:spPr>
          <a:xfrm>
            <a:off x="9951243" y="5909862"/>
            <a:ext cx="1663700" cy="707886"/>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ccord Heavy SF" panose="020BE200000000000000" pitchFamily="34" charset="0"/>
                <a:ea typeface="+mn-ea"/>
                <a:cs typeface="+mn-cs"/>
              </a:rPr>
              <a:t>1882</a:t>
            </a:r>
          </a:p>
        </p:txBody>
      </p:sp>
    </p:spTree>
    <p:extLst>
      <p:ext uri="{BB962C8B-B14F-4D97-AF65-F5344CB8AC3E}">
        <p14:creationId xmlns:p14="http://schemas.microsoft.com/office/powerpoint/2010/main" val="95386061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E519676-54A2-4942-AC10-3E463CC68837}"/>
              </a:ext>
            </a:extLst>
          </p:cNvPr>
          <p:cNvPicPr>
            <a:picLocks noChangeAspect="1"/>
          </p:cNvPicPr>
          <p:nvPr/>
        </p:nvPicPr>
        <p:blipFill rotWithShape="1">
          <a:blip r:embed="rId2"/>
          <a:srcRect t="1486" b="1882"/>
          <a:stretch/>
        </p:blipFill>
        <p:spPr>
          <a:xfrm>
            <a:off x="577057" y="256419"/>
            <a:ext cx="10922000" cy="6345162"/>
          </a:xfrm>
          <a:prstGeom prst="rect">
            <a:avLst/>
          </a:prstGeom>
        </p:spPr>
      </p:pic>
      <p:sp>
        <p:nvSpPr>
          <p:cNvPr id="2" name="Title 1">
            <a:extLst>
              <a:ext uri="{FF2B5EF4-FFF2-40B4-BE49-F238E27FC236}">
                <a16:creationId xmlns:a16="http://schemas.microsoft.com/office/drawing/2014/main" id="{C033F20D-FAF3-9054-758E-B995567BBC41}"/>
              </a:ext>
            </a:extLst>
          </p:cNvPr>
          <p:cNvSpPr>
            <a:spLocks noGrp="1"/>
          </p:cNvSpPr>
          <p:nvPr>
            <p:ph type="title"/>
          </p:nvPr>
        </p:nvSpPr>
        <p:spPr>
          <a:xfrm>
            <a:off x="577057" y="624974"/>
            <a:ext cx="3867943" cy="1597526"/>
          </a:xfrm>
        </p:spPr>
        <p:txBody>
          <a:bodyPr>
            <a:normAutofit/>
          </a:bodyPr>
          <a:lstStyle/>
          <a:p>
            <a:pPr>
              <a:lnSpc>
                <a:spcPct val="110000"/>
              </a:lnSpc>
            </a:pPr>
            <a:r>
              <a:rPr lang="en-GB" sz="4000" dirty="0" err="1">
                <a:solidFill>
                  <a:schemeClr val="bg1"/>
                </a:solidFill>
                <a:latin typeface="Accord Heavy SF" panose="020BE200000000000000" pitchFamily="34" charset="0"/>
              </a:rPr>
              <a:t>Lightmoor</a:t>
            </a:r>
            <a:r>
              <a:rPr lang="en-GB" sz="4000" dirty="0">
                <a:solidFill>
                  <a:schemeClr val="bg1"/>
                </a:solidFill>
                <a:latin typeface="Accord Heavy SF" panose="020BE200000000000000" pitchFamily="34" charset="0"/>
              </a:rPr>
              <a:t> (2)</a:t>
            </a:r>
            <a:br>
              <a:rPr lang="en-GB" sz="4000" dirty="0">
                <a:latin typeface="Accord Heavy SF" panose="020BE200000000000000" pitchFamily="34" charset="0"/>
              </a:rPr>
            </a:br>
            <a:endParaRPr lang="en-US" sz="4000" dirty="0">
              <a:latin typeface="Accord Heavy SF" panose="020BE200000000000000" pitchFamily="34" charset="0"/>
            </a:endParaRPr>
          </a:p>
        </p:txBody>
      </p:sp>
      <p:sp>
        <p:nvSpPr>
          <p:cNvPr id="6" name="TextBox 5">
            <a:extLst>
              <a:ext uri="{FF2B5EF4-FFF2-40B4-BE49-F238E27FC236}">
                <a16:creationId xmlns:a16="http://schemas.microsoft.com/office/drawing/2014/main" id="{5B77FB46-254F-DFFC-45D2-EC37B2522838}"/>
              </a:ext>
            </a:extLst>
          </p:cNvPr>
          <p:cNvSpPr txBox="1"/>
          <p:nvPr/>
        </p:nvSpPr>
        <p:spPr>
          <a:xfrm>
            <a:off x="9898857" y="5786507"/>
            <a:ext cx="1600200" cy="707886"/>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ccord Heavy SF" panose="020BE200000000000000" pitchFamily="34" charset="0"/>
                <a:ea typeface="+mn-ea"/>
                <a:cs typeface="+mn-cs"/>
              </a:rPr>
              <a:t>1901</a:t>
            </a:r>
          </a:p>
        </p:txBody>
      </p:sp>
    </p:spTree>
    <p:extLst>
      <p:ext uri="{BB962C8B-B14F-4D97-AF65-F5344CB8AC3E}">
        <p14:creationId xmlns:p14="http://schemas.microsoft.com/office/powerpoint/2010/main" val="143471758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AA2BBE0-E1DE-644F-ECE3-1EB2BF980AC3}"/>
              </a:ext>
            </a:extLst>
          </p:cNvPr>
          <p:cNvPicPr>
            <a:picLocks noChangeAspect="1"/>
          </p:cNvPicPr>
          <p:nvPr/>
        </p:nvPicPr>
        <p:blipFill>
          <a:blip r:embed="rId2"/>
          <a:stretch>
            <a:fillRect/>
          </a:stretch>
        </p:blipFill>
        <p:spPr>
          <a:xfrm>
            <a:off x="577057" y="279482"/>
            <a:ext cx="10477500" cy="6299036"/>
          </a:xfrm>
          <a:prstGeom prst="rect">
            <a:avLst/>
          </a:prstGeom>
        </p:spPr>
      </p:pic>
      <p:sp>
        <p:nvSpPr>
          <p:cNvPr id="2" name="Title 1">
            <a:extLst>
              <a:ext uri="{FF2B5EF4-FFF2-40B4-BE49-F238E27FC236}">
                <a16:creationId xmlns:a16="http://schemas.microsoft.com/office/drawing/2014/main" id="{C033F20D-FAF3-9054-758E-B995567BBC41}"/>
              </a:ext>
            </a:extLst>
          </p:cNvPr>
          <p:cNvSpPr>
            <a:spLocks noGrp="1"/>
          </p:cNvSpPr>
          <p:nvPr>
            <p:ph type="title"/>
          </p:nvPr>
        </p:nvSpPr>
        <p:spPr>
          <a:xfrm>
            <a:off x="577057" y="624974"/>
            <a:ext cx="3867943" cy="1597526"/>
          </a:xfrm>
        </p:spPr>
        <p:txBody>
          <a:bodyPr>
            <a:normAutofit/>
          </a:bodyPr>
          <a:lstStyle/>
          <a:p>
            <a:pPr>
              <a:lnSpc>
                <a:spcPct val="110000"/>
              </a:lnSpc>
            </a:pPr>
            <a:r>
              <a:rPr lang="en-GB" sz="4000" dirty="0" err="1">
                <a:solidFill>
                  <a:schemeClr val="bg1"/>
                </a:solidFill>
                <a:latin typeface="Accord Heavy SF" panose="020BE200000000000000" pitchFamily="34" charset="0"/>
              </a:rPr>
              <a:t>Lightmoor</a:t>
            </a:r>
            <a:r>
              <a:rPr lang="en-GB" sz="4000" dirty="0">
                <a:solidFill>
                  <a:schemeClr val="bg1"/>
                </a:solidFill>
                <a:latin typeface="Accord Heavy SF" panose="020BE200000000000000" pitchFamily="34" charset="0"/>
              </a:rPr>
              <a:t> (3)</a:t>
            </a:r>
            <a:br>
              <a:rPr lang="en-GB" sz="4000" dirty="0">
                <a:latin typeface="Accord Heavy SF" panose="020BE200000000000000" pitchFamily="34" charset="0"/>
              </a:rPr>
            </a:br>
            <a:endParaRPr lang="en-US" sz="4000" dirty="0">
              <a:latin typeface="Accord Heavy SF" panose="020BE200000000000000" pitchFamily="34" charset="0"/>
            </a:endParaRPr>
          </a:p>
        </p:txBody>
      </p:sp>
      <p:sp>
        <p:nvSpPr>
          <p:cNvPr id="6" name="TextBox 5">
            <a:extLst>
              <a:ext uri="{FF2B5EF4-FFF2-40B4-BE49-F238E27FC236}">
                <a16:creationId xmlns:a16="http://schemas.microsoft.com/office/drawing/2014/main" id="{D1F5FAB2-3292-B2DB-1FB1-C75FE3C0876D}"/>
              </a:ext>
            </a:extLst>
          </p:cNvPr>
          <p:cNvSpPr txBox="1"/>
          <p:nvPr/>
        </p:nvSpPr>
        <p:spPr>
          <a:xfrm>
            <a:off x="9481343" y="5870632"/>
            <a:ext cx="2133600" cy="707886"/>
          </a:xfrm>
          <a:prstGeom prst="rect">
            <a:avLst/>
          </a:prstGeom>
          <a:noFill/>
        </p:spPr>
        <p:txBody>
          <a:bodyPr wrap="square">
            <a:spAutoFit/>
          </a:bodyPr>
          <a:lstStyle/>
          <a:p>
            <a:r>
              <a:rPr lang="en-US" sz="4000" dirty="0">
                <a:solidFill>
                  <a:schemeClr val="bg1"/>
                </a:solidFill>
                <a:latin typeface="Accord Heavy SF" panose="020BE200000000000000" pitchFamily="34" charset="0"/>
              </a:rPr>
              <a:t>1925</a:t>
            </a:r>
          </a:p>
        </p:txBody>
      </p:sp>
    </p:spTree>
    <p:extLst>
      <p:ext uri="{BB962C8B-B14F-4D97-AF65-F5344CB8AC3E}">
        <p14:creationId xmlns:p14="http://schemas.microsoft.com/office/powerpoint/2010/main" val="296232480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E2B39ED-3DD8-D9B5-5934-3642EDB81D15}"/>
              </a:ext>
            </a:extLst>
          </p:cNvPr>
          <p:cNvPicPr>
            <a:picLocks noChangeAspect="1"/>
          </p:cNvPicPr>
          <p:nvPr/>
        </p:nvPicPr>
        <p:blipFill rotWithShape="1">
          <a:blip r:embed="rId2"/>
          <a:srcRect r="2709"/>
          <a:stretch/>
        </p:blipFill>
        <p:spPr>
          <a:xfrm>
            <a:off x="340239" y="624974"/>
            <a:ext cx="11511521" cy="5431851"/>
          </a:xfrm>
          <a:prstGeom prst="rect">
            <a:avLst/>
          </a:prstGeom>
        </p:spPr>
      </p:pic>
      <p:sp>
        <p:nvSpPr>
          <p:cNvPr id="2" name="Title 1">
            <a:extLst>
              <a:ext uri="{FF2B5EF4-FFF2-40B4-BE49-F238E27FC236}">
                <a16:creationId xmlns:a16="http://schemas.microsoft.com/office/drawing/2014/main" id="{C033F20D-FAF3-9054-758E-B995567BBC41}"/>
              </a:ext>
            </a:extLst>
          </p:cNvPr>
          <p:cNvSpPr>
            <a:spLocks noGrp="1"/>
          </p:cNvSpPr>
          <p:nvPr>
            <p:ph type="title"/>
          </p:nvPr>
        </p:nvSpPr>
        <p:spPr>
          <a:xfrm>
            <a:off x="577057" y="624974"/>
            <a:ext cx="3867943" cy="1597526"/>
          </a:xfrm>
        </p:spPr>
        <p:txBody>
          <a:bodyPr>
            <a:normAutofit/>
          </a:bodyPr>
          <a:lstStyle/>
          <a:p>
            <a:pPr>
              <a:lnSpc>
                <a:spcPct val="110000"/>
              </a:lnSpc>
            </a:pPr>
            <a:r>
              <a:rPr lang="en-GB" sz="4000" dirty="0" err="1">
                <a:solidFill>
                  <a:schemeClr val="bg1"/>
                </a:solidFill>
                <a:latin typeface="Accord Heavy SF" panose="020BE200000000000000" pitchFamily="34" charset="0"/>
              </a:rPr>
              <a:t>Lightmoor</a:t>
            </a:r>
            <a:r>
              <a:rPr lang="en-GB" sz="4000" dirty="0">
                <a:solidFill>
                  <a:schemeClr val="bg1"/>
                </a:solidFill>
                <a:latin typeface="Accord Heavy SF" panose="020BE200000000000000" pitchFamily="34" charset="0"/>
              </a:rPr>
              <a:t> (4)</a:t>
            </a:r>
            <a:br>
              <a:rPr lang="en-GB" sz="4000" dirty="0">
                <a:latin typeface="Accord Heavy SF" panose="020BE200000000000000" pitchFamily="34" charset="0"/>
              </a:rPr>
            </a:br>
            <a:endParaRPr lang="en-US" sz="4000" dirty="0">
              <a:latin typeface="Accord Heavy SF" panose="020BE200000000000000" pitchFamily="34" charset="0"/>
            </a:endParaRPr>
          </a:p>
        </p:txBody>
      </p:sp>
      <p:sp>
        <p:nvSpPr>
          <p:cNvPr id="6" name="TextBox 5">
            <a:extLst>
              <a:ext uri="{FF2B5EF4-FFF2-40B4-BE49-F238E27FC236}">
                <a16:creationId xmlns:a16="http://schemas.microsoft.com/office/drawing/2014/main" id="{D1F5FAB2-3292-B2DB-1FB1-C75FE3C0876D}"/>
              </a:ext>
            </a:extLst>
          </p:cNvPr>
          <p:cNvSpPr txBox="1"/>
          <p:nvPr/>
        </p:nvSpPr>
        <p:spPr>
          <a:xfrm>
            <a:off x="10312400" y="5235632"/>
            <a:ext cx="1679347" cy="707886"/>
          </a:xfrm>
          <a:prstGeom prst="rect">
            <a:avLst/>
          </a:prstGeom>
          <a:noFill/>
        </p:spPr>
        <p:txBody>
          <a:bodyPr wrap="square">
            <a:spAutoFit/>
          </a:bodyPr>
          <a:lstStyle/>
          <a:p>
            <a:r>
              <a:rPr lang="en-US" sz="4000" dirty="0">
                <a:solidFill>
                  <a:schemeClr val="bg1"/>
                </a:solidFill>
                <a:latin typeface="Accord Heavy SF" panose="020BE200000000000000" pitchFamily="34" charset="0"/>
              </a:rPr>
              <a:t>1925</a:t>
            </a:r>
          </a:p>
        </p:txBody>
      </p:sp>
    </p:spTree>
    <p:extLst>
      <p:ext uri="{BB962C8B-B14F-4D97-AF65-F5344CB8AC3E}">
        <p14:creationId xmlns:p14="http://schemas.microsoft.com/office/powerpoint/2010/main" val="121369769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F23DE41-B92A-B9EF-D65A-A31C91DF1F22}"/>
              </a:ext>
            </a:extLst>
          </p:cNvPr>
          <p:cNvPicPr>
            <a:picLocks noChangeAspect="1"/>
          </p:cNvPicPr>
          <p:nvPr/>
        </p:nvPicPr>
        <p:blipFill rotWithShape="1">
          <a:blip r:embed="rId2"/>
          <a:srcRect l="2517" r="2712"/>
          <a:stretch/>
        </p:blipFill>
        <p:spPr>
          <a:xfrm>
            <a:off x="577057" y="556577"/>
            <a:ext cx="8877301" cy="5883586"/>
          </a:xfrm>
          <a:prstGeom prst="rect">
            <a:avLst/>
          </a:prstGeom>
        </p:spPr>
      </p:pic>
      <p:sp>
        <p:nvSpPr>
          <p:cNvPr id="2" name="Title 1">
            <a:extLst>
              <a:ext uri="{FF2B5EF4-FFF2-40B4-BE49-F238E27FC236}">
                <a16:creationId xmlns:a16="http://schemas.microsoft.com/office/drawing/2014/main" id="{C033F20D-FAF3-9054-758E-B995567BBC41}"/>
              </a:ext>
            </a:extLst>
          </p:cNvPr>
          <p:cNvSpPr>
            <a:spLocks noGrp="1"/>
          </p:cNvSpPr>
          <p:nvPr>
            <p:ph type="title"/>
          </p:nvPr>
        </p:nvSpPr>
        <p:spPr>
          <a:xfrm>
            <a:off x="577057" y="624974"/>
            <a:ext cx="3867943" cy="1597526"/>
          </a:xfrm>
        </p:spPr>
        <p:txBody>
          <a:bodyPr>
            <a:normAutofit/>
          </a:bodyPr>
          <a:lstStyle/>
          <a:p>
            <a:pPr>
              <a:lnSpc>
                <a:spcPct val="110000"/>
              </a:lnSpc>
            </a:pPr>
            <a:r>
              <a:rPr lang="en-GB" sz="4000" dirty="0" err="1">
                <a:solidFill>
                  <a:schemeClr val="bg1"/>
                </a:solidFill>
                <a:latin typeface="Accord Heavy SF" panose="020BE200000000000000" pitchFamily="34" charset="0"/>
              </a:rPr>
              <a:t>Lightmoor</a:t>
            </a:r>
            <a:r>
              <a:rPr lang="en-GB" sz="4000" dirty="0">
                <a:solidFill>
                  <a:schemeClr val="bg1"/>
                </a:solidFill>
                <a:latin typeface="Accord Heavy SF" panose="020BE200000000000000" pitchFamily="34" charset="0"/>
              </a:rPr>
              <a:t> (4)</a:t>
            </a:r>
            <a:br>
              <a:rPr lang="en-GB" sz="4000" dirty="0">
                <a:latin typeface="Accord Heavy SF" panose="020BE200000000000000" pitchFamily="34" charset="0"/>
              </a:rPr>
            </a:br>
            <a:endParaRPr lang="en-US" sz="4000" dirty="0">
              <a:latin typeface="Accord Heavy SF" panose="020BE200000000000000" pitchFamily="34" charset="0"/>
            </a:endParaRPr>
          </a:p>
        </p:txBody>
      </p:sp>
      <p:sp>
        <p:nvSpPr>
          <p:cNvPr id="6" name="TextBox 5">
            <a:extLst>
              <a:ext uri="{FF2B5EF4-FFF2-40B4-BE49-F238E27FC236}">
                <a16:creationId xmlns:a16="http://schemas.microsoft.com/office/drawing/2014/main" id="{D1F5FAB2-3292-B2DB-1FB1-C75FE3C0876D}"/>
              </a:ext>
            </a:extLst>
          </p:cNvPr>
          <p:cNvSpPr txBox="1"/>
          <p:nvPr/>
        </p:nvSpPr>
        <p:spPr>
          <a:xfrm>
            <a:off x="9554596" y="556577"/>
            <a:ext cx="2060347" cy="5940088"/>
          </a:xfrm>
          <a:prstGeom prst="rect">
            <a:avLst/>
          </a:prstGeom>
          <a:noFill/>
        </p:spPr>
        <p:txBody>
          <a:bodyPr wrap="square">
            <a:spAutoFit/>
          </a:bodyPr>
          <a:lstStyle/>
          <a:p>
            <a:r>
              <a:rPr lang="en-GB" sz="2200" dirty="0">
                <a:latin typeface="Accord Heavy SF" panose="020BE200000000000000" pitchFamily="34" charset="0"/>
              </a:rPr>
              <a:t>L</a:t>
            </a:r>
            <a:r>
              <a:rPr lang="en-US" sz="2200" dirty="0" err="1">
                <a:latin typeface="Accord Heavy SF" panose="020BE200000000000000" pitchFamily="34" charset="0"/>
              </a:rPr>
              <a:t>ightmoor</a:t>
            </a:r>
            <a:r>
              <a:rPr lang="en-US" sz="2200" dirty="0">
                <a:latin typeface="Accord Heavy SF" panose="020BE200000000000000" pitchFamily="34" charset="0"/>
              </a:rPr>
              <a:t> Brickworks 1910, from the North.</a:t>
            </a:r>
          </a:p>
          <a:p>
            <a:endParaRPr lang="en-US" sz="2200" dirty="0">
              <a:latin typeface="Accord Heavy SF" panose="020BE200000000000000" pitchFamily="34" charset="0"/>
            </a:endParaRPr>
          </a:p>
          <a:p>
            <a:endParaRPr lang="en-US" sz="2200" dirty="0">
              <a:latin typeface="Accord Heavy SF" panose="020BE200000000000000" pitchFamily="34" charset="0"/>
            </a:endParaRPr>
          </a:p>
          <a:p>
            <a:endParaRPr lang="en-US" sz="2200" dirty="0">
              <a:latin typeface="Accord Heavy SF" panose="020BE200000000000000" pitchFamily="34" charset="0"/>
            </a:endParaRPr>
          </a:p>
          <a:p>
            <a:endParaRPr lang="en-US" sz="2200" dirty="0">
              <a:latin typeface="Accord Heavy SF" panose="020BE200000000000000" pitchFamily="34" charset="0"/>
            </a:endParaRPr>
          </a:p>
          <a:p>
            <a:endParaRPr lang="en-US" sz="2200" dirty="0">
              <a:latin typeface="Accord Heavy SF" panose="020BE200000000000000" pitchFamily="34" charset="0"/>
            </a:endParaRPr>
          </a:p>
          <a:p>
            <a:endParaRPr lang="en-US" sz="2200" dirty="0">
              <a:latin typeface="Accord Heavy SF" panose="020BE200000000000000" pitchFamily="34" charset="0"/>
            </a:endParaRPr>
          </a:p>
          <a:p>
            <a:endParaRPr lang="en-US" sz="2200" dirty="0">
              <a:latin typeface="Accord Heavy SF" panose="020BE200000000000000" pitchFamily="34" charset="0"/>
            </a:endParaRPr>
          </a:p>
          <a:p>
            <a:endParaRPr lang="en-US" sz="2200" dirty="0">
              <a:latin typeface="Accord Heavy SF" panose="020BE200000000000000" pitchFamily="34" charset="0"/>
            </a:endParaRPr>
          </a:p>
          <a:p>
            <a:endParaRPr lang="en-US" sz="2200" dirty="0">
              <a:latin typeface="Accord Heavy SF" panose="020BE200000000000000" pitchFamily="34" charset="0"/>
            </a:endParaRPr>
          </a:p>
          <a:p>
            <a:endParaRPr lang="en-US" sz="2200" dirty="0">
              <a:latin typeface="Accord Heavy SF" panose="020BE200000000000000" pitchFamily="34" charset="0"/>
            </a:endParaRPr>
          </a:p>
          <a:p>
            <a:pPr algn="r"/>
            <a:endParaRPr lang="en-US" dirty="0"/>
          </a:p>
          <a:p>
            <a:r>
              <a:rPr lang="en-US" dirty="0"/>
              <a:t>Telford Memories Facebook Group (Paul Mower)</a:t>
            </a:r>
          </a:p>
        </p:txBody>
      </p:sp>
    </p:spTree>
    <p:extLst>
      <p:ext uri="{BB962C8B-B14F-4D97-AF65-F5344CB8AC3E}">
        <p14:creationId xmlns:p14="http://schemas.microsoft.com/office/powerpoint/2010/main" val="160692731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55E849A-1CFC-D362-49F7-1DE1D33EF51D}"/>
              </a:ext>
            </a:extLst>
          </p:cNvPr>
          <p:cNvPicPr>
            <a:picLocks noChangeAspect="1"/>
          </p:cNvPicPr>
          <p:nvPr/>
        </p:nvPicPr>
        <p:blipFill rotWithShape="1">
          <a:blip r:embed="rId2"/>
          <a:srcRect t="4664"/>
          <a:stretch/>
        </p:blipFill>
        <p:spPr>
          <a:xfrm>
            <a:off x="577057" y="327538"/>
            <a:ext cx="11037886" cy="6169127"/>
          </a:xfrm>
          <a:prstGeom prst="rect">
            <a:avLst/>
          </a:prstGeom>
        </p:spPr>
      </p:pic>
      <p:sp>
        <p:nvSpPr>
          <p:cNvPr id="2" name="Title 1">
            <a:extLst>
              <a:ext uri="{FF2B5EF4-FFF2-40B4-BE49-F238E27FC236}">
                <a16:creationId xmlns:a16="http://schemas.microsoft.com/office/drawing/2014/main" id="{C033F20D-FAF3-9054-758E-B995567BBC41}"/>
              </a:ext>
            </a:extLst>
          </p:cNvPr>
          <p:cNvSpPr>
            <a:spLocks noGrp="1"/>
          </p:cNvSpPr>
          <p:nvPr>
            <p:ph type="title"/>
          </p:nvPr>
        </p:nvSpPr>
        <p:spPr>
          <a:xfrm>
            <a:off x="577057" y="624974"/>
            <a:ext cx="3867943" cy="1597526"/>
          </a:xfrm>
        </p:spPr>
        <p:txBody>
          <a:bodyPr>
            <a:normAutofit/>
          </a:bodyPr>
          <a:lstStyle/>
          <a:p>
            <a:pPr>
              <a:lnSpc>
                <a:spcPct val="110000"/>
              </a:lnSpc>
            </a:pPr>
            <a:r>
              <a:rPr lang="en-GB" sz="4000" dirty="0" err="1">
                <a:solidFill>
                  <a:schemeClr val="bg1"/>
                </a:solidFill>
                <a:latin typeface="Accord Heavy SF" panose="020BE200000000000000" pitchFamily="34" charset="0"/>
              </a:rPr>
              <a:t>Lightmoor</a:t>
            </a:r>
            <a:r>
              <a:rPr lang="en-GB" sz="4000" dirty="0">
                <a:solidFill>
                  <a:schemeClr val="bg1"/>
                </a:solidFill>
                <a:latin typeface="Accord Heavy SF" panose="020BE200000000000000" pitchFamily="34" charset="0"/>
              </a:rPr>
              <a:t> (5)</a:t>
            </a:r>
            <a:br>
              <a:rPr lang="en-GB" sz="4000" dirty="0">
                <a:latin typeface="Accord Heavy SF" panose="020BE200000000000000" pitchFamily="34" charset="0"/>
              </a:rPr>
            </a:br>
            <a:endParaRPr lang="en-US" sz="4000" dirty="0">
              <a:latin typeface="Accord Heavy SF" panose="020BE200000000000000" pitchFamily="34" charset="0"/>
            </a:endParaRPr>
          </a:p>
        </p:txBody>
      </p:sp>
      <p:sp>
        <p:nvSpPr>
          <p:cNvPr id="6" name="TextBox 5">
            <a:extLst>
              <a:ext uri="{FF2B5EF4-FFF2-40B4-BE49-F238E27FC236}">
                <a16:creationId xmlns:a16="http://schemas.microsoft.com/office/drawing/2014/main" id="{D1F5FAB2-3292-B2DB-1FB1-C75FE3C0876D}"/>
              </a:ext>
            </a:extLst>
          </p:cNvPr>
          <p:cNvSpPr txBox="1"/>
          <p:nvPr/>
        </p:nvSpPr>
        <p:spPr>
          <a:xfrm>
            <a:off x="8534400" y="361335"/>
            <a:ext cx="3225800" cy="6093976"/>
          </a:xfrm>
          <a:prstGeom prst="rect">
            <a:avLst/>
          </a:prstGeom>
          <a:noFill/>
        </p:spPr>
        <p:txBody>
          <a:bodyPr wrap="square">
            <a:spAutoFit/>
          </a:bodyPr>
          <a:lstStyle/>
          <a:p>
            <a:r>
              <a:rPr lang="en-GB" sz="2200" dirty="0">
                <a:solidFill>
                  <a:schemeClr val="bg1"/>
                </a:solidFill>
                <a:latin typeface="Accord Heavy SF" panose="020BE200000000000000" pitchFamily="34" charset="0"/>
              </a:rPr>
              <a:t>L</a:t>
            </a:r>
            <a:r>
              <a:rPr lang="en-US" sz="2200" dirty="0" err="1">
                <a:solidFill>
                  <a:schemeClr val="bg1"/>
                </a:solidFill>
                <a:latin typeface="Accord Heavy SF" panose="020BE200000000000000" pitchFamily="34" charset="0"/>
              </a:rPr>
              <a:t>ightmoor</a:t>
            </a:r>
            <a:r>
              <a:rPr lang="en-US" sz="2200" dirty="0">
                <a:solidFill>
                  <a:schemeClr val="bg1"/>
                </a:solidFill>
                <a:latin typeface="Accord Heavy SF" panose="020BE200000000000000" pitchFamily="34" charset="0"/>
              </a:rPr>
              <a:t> Brick Works approx. 1910, from the Southeast.</a:t>
            </a:r>
          </a:p>
          <a:p>
            <a:endParaRPr lang="en-US" sz="2200" dirty="0">
              <a:latin typeface="Accord Heavy SF" panose="020BE200000000000000" pitchFamily="34" charset="0"/>
            </a:endParaRPr>
          </a:p>
          <a:p>
            <a:endParaRPr lang="en-US" sz="2200" dirty="0">
              <a:latin typeface="Accord Heavy SF" panose="020BE200000000000000" pitchFamily="34" charset="0"/>
            </a:endParaRPr>
          </a:p>
          <a:p>
            <a:endParaRPr lang="en-US" sz="2200" dirty="0">
              <a:latin typeface="Accord Heavy SF" panose="020BE200000000000000" pitchFamily="34" charset="0"/>
            </a:endParaRPr>
          </a:p>
          <a:p>
            <a:endParaRPr lang="en-US" sz="2200" dirty="0">
              <a:latin typeface="Accord Heavy SF" panose="020BE200000000000000" pitchFamily="34" charset="0"/>
            </a:endParaRPr>
          </a:p>
          <a:p>
            <a:endParaRPr lang="en-US" sz="2200" dirty="0">
              <a:latin typeface="Accord Heavy SF" panose="020BE200000000000000" pitchFamily="34" charset="0"/>
            </a:endParaRPr>
          </a:p>
          <a:p>
            <a:endParaRPr lang="en-US" sz="2200" dirty="0">
              <a:latin typeface="Accord Heavy SF" panose="020BE200000000000000" pitchFamily="34" charset="0"/>
            </a:endParaRPr>
          </a:p>
          <a:p>
            <a:endParaRPr lang="en-US" sz="2200" dirty="0">
              <a:latin typeface="Accord Heavy SF" panose="020BE200000000000000" pitchFamily="34" charset="0"/>
            </a:endParaRPr>
          </a:p>
          <a:p>
            <a:endParaRPr lang="en-US" sz="2200" dirty="0">
              <a:latin typeface="Accord Heavy SF" panose="020BE200000000000000" pitchFamily="34" charset="0"/>
            </a:endParaRPr>
          </a:p>
          <a:p>
            <a:endParaRPr lang="en-US" sz="2200" dirty="0">
              <a:latin typeface="Accord Heavy SF" panose="020BE200000000000000" pitchFamily="34" charset="0"/>
            </a:endParaRPr>
          </a:p>
          <a:p>
            <a:pPr algn="r"/>
            <a:endParaRPr lang="en-US" dirty="0"/>
          </a:p>
          <a:p>
            <a:endParaRPr lang="en-US" dirty="0"/>
          </a:p>
          <a:p>
            <a:endParaRPr lang="en-US" dirty="0"/>
          </a:p>
          <a:p>
            <a:endParaRPr lang="en-US" dirty="0"/>
          </a:p>
          <a:p>
            <a:endParaRPr lang="en-US" dirty="0"/>
          </a:p>
          <a:p>
            <a:r>
              <a:rPr lang="en-US" dirty="0">
                <a:solidFill>
                  <a:schemeClr val="bg1"/>
                </a:solidFill>
              </a:rPr>
              <a:t>Telford Memories Facebook Group (Thomas Cooper)</a:t>
            </a:r>
          </a:p>
        </p:txBody>
      </p:sp>
    </p:spTree>
    <p:extLst>
      <p:ext uri="{BB962C8B-B14F-4D97-AF65-F5344CB8AC3E}">
        <p14:creationId xmlns:p14="http://schemas.microsoft.com/office/powerpoint/2010/main" val="210584214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FEC4F-C19D-5C62-579F-C200E68DD5FD}"/>
              </a:ext>
            </a:extLst>
          </p:cNvPr>
          <p:cNvSpPr>
            <a:spLocks noGrp="1"/>
          </p:cNvSpPr>
          <p:nvPr>
            <p:ph type="title"/>
          </p:nvPr>
        </p:nvSpPr>
        <p:spPr/>
        <p:txBody>
          <a:bodyPr/>
          <a:lstStyle/>
          <a:p>
            <a:pPr algn="ctr"/>
            <a:r>
              <a:rPr lang="en-GB" dirty="0">
                <a:latin typeface="Accord Heavy SF" panose="020BE200000000000000" pitchFamily="34" charset="0"/>
              </a:rPr>
              <a:t>Tramroads in East Shropshire</a:t>
            </a:r>
            <a:endParaRPr lang="en-US" dirty="0">
              <a:latin typeface="Accord Heavy SF" panose="020BE200000000000000" pitchFamily="34" charset="0"/>
            </a:endParaRPr>
          </a:p>
        </p:txBody>
      </p:sp>
      <p:sp>
        <p:nvSpPr>
          <p:cNvPr id="3" name="Content Placeholder 2">
            <a:extLst>
              <a:ext uri="{FF2B5EF4-FFF2-40B4-BE49-F238E27FC236}">
                <a16:creationId xmlns:a16="http://schemas.microsoft.com/office/drawing/2014/main" id="{B1431A25-F382-5AEC-370E-6EE0F7C58571}"/>
              </a:ext>
            </a:extLst>
          </p:cNvPr>
          <p:cNvSpPr>
            <a:spLocks noGrp="1"/>
          </p:cNvSpPr>
          <p:nvPr>
            <p:ph idx="1"/>
          </p:nvPr>
        </p:nvSpPr>
        <p:spPr/>
        <p:txBody>
          <a:bodyPr>
            <a:normAutofit/>
          </a:bodyPr>
          <a:lstStyle/>
          <a:p>
            <a:pPr marL="0" indent="0" algn="ctr">
              <a:buNone/>
            </a:pPr>
            <a:r>
              <a:rPr lang="en-GB" sz="2400" dirty="0">
                <a:latin typeface="Accord Heavy SF" panose="020BE200000000000000" pitchFamily="34" charset="0"/>
              </a:rPr>
              <a:t>Notes for this talk can be found on the following </a:t>
            </a:r>
          </a:p>
          <a:p>
            <a:pPr marL="0" indent="0" algn="ctr">
              <a:buNone/>
            </a:pPr>
            <a:r>
              <a:rPr lang="en-GB" sz="2400" dirty="0">
                <a:latin typeface="Accord Heavy SF" panose="020BE200000000000000" pitchFamily="34" charset="0"/>
              </a:rPr>
              <a:t>link on my blog (rogerfarnworth.com):</a:t>
            </a:r>
          </a:p>
          <a:p>
            <a:pPr marL="0" indent="0" algn="ctr">
              <a:buNone/>
            </a:pPr>
            <a:r>
              <a:rPr lang="en-GB" sz="1200" dirty="0">
                <a:latin typeface="Accord Heavy SF" panose="020BE200000000000000" pitchFamily="34" charset="0"/>
              </a:rPr>
              <a:t> </a:t>
            </a:r>
          </a:p>
          <a:p>
            <a:pPr marL="0" indent="0" algn="ctr">
              <a:buNone/>
            </a:pPr>
            <a:r>
              <a:rPr lang="en-US" sz="2000" dirty="0">
                <a:latin typeface="Accord Heavy SF" panose="020BE200000000000000" pitchFamily="34" charset="0"/>
              </a:rPr>
              <a:t>https://rogerfarnworth.com/2023/01/22/ancient-tramroads-near-telford-part-10-an-overview-of-the-east-shropshire-areas-tramroad-network/</a:t>
            </a:r>
          </a:p>
          <a:p>
            <a:pPr marL="0" indent="0" algn="ctr">
              <a:buNone/>
            </a:pPr>
            <a:endParaRPr lang="en-US" sz="2400" dirty="0">
              <a:latin typeface="Accord Heavy SF" panose="020BE200000000000000" pitchFamily="34" charset="0"/>
            </a:endParaRPr>
          </a:p>
        </p:txBody>
      </p:sp>
      <p:pic>
        <p:nvPicPr>
          <p:cNvPr id="8" name="Picture 7" descr="A qr code with a white background">
            <a:extLst>
              <a:ext uri="{FF2B5EF4-FFF2-40B4-BE49-F238E27FC236}">
                <a16:creationId xmlns:a16="http://schemas.microsoft.com/office/drawing/2014/main" id="{D3C44B5C-C386-E816-FFAA-ED4A64DA98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94250" y="3889375"/>
            <a:ext cx="2603500" cy="2603500"/>
          </a:xfrm>
          <a:prstGeom prst="rect">
            <a:avLst/>
          </a:prstGeom>
        </p:spPr>
      </p:pic>
    </p:spTree>
    <p:extLst>
      <p:ext uri="{BB962C8B-B14F-4D97-AF65-F5344CB8AC3E}">
        <p14:creationId xmlns:p14="http://schemas.microsoft.com/office/powerpoint/2010/main" val="113899642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FEC4F-C19D-5C62-579F-C200E68DD5FD}"/>
              </a:ext>
            </a:extLst>
          </p:cNvPr>
          <p:cNvSpPr>
            <a:spLocks noGrp="1"/>
          </p:cNvSpPr>
          <p:nvPr>
            <p:ph type="title"/>
          </p:nvPr>
        </p:nvSpPr>
        <p:spPr/>
        <p:txBody>
          <a:bodyPr/>
          <a:lstStyle/>
          <a:p>
            <a:pPr algn="ctr"/>
            <a:r>
              <a:rPr lang="en-GB" dirty="0">
                <a:solidFill>
                  <a:srgbClr val="FFFF00"/>
                </a:solidFill>
                <a:latin typeface="Accord Heavy SF" panose="020BE200000000000000" pitchFamily="34" charset="0"/>
              </a:rPr>
              <a:t>Tramroads</a:t>
            </a:r>
            <a:r>
              <a:rPr lang="en-GB" dirty="0">
                <a:latin typeface="Accord Heavy SF" panose="020BE200000000000000" pitchFamily="34" charset="0"/>
              </a:rPr>
              <a:t> </a:t>
            </a:r>
            <a:r>
              <a:rPr lang="en-GB" dirty="0">
                <a:solidFill>
                  <a:srgbClr val="FFFF00"/>
                </a:solidFill>
                <a:latin typeface="Accord Heavy SF" panose="020BE200000000000000" pitchFamily="34" charset="0"/>
              </a:rPr>
              <a:t>in</a:t>
            </a:r>
            <a:r>
              <a:rPr lang="en-GB" dirty="0">
                <a:latin typeface="Accord Heavy SF" panose="020BE200000000000000" pitchFamily="34" charset="0"/>
              </a:rPr>
              <a:t> </a:t>
            </a:r>
            <a:r>
              <a:rPr lang="en-GB" dirty="0">
                <a:solidFill>
                  <a:srgbClr val="FFFF00"/>
                </a:solidFill>
                <a:latin typeface="Accord Heavy SF" panose="020BE200000000000000" pitchFamily="34" charset="0"/>
              </a:rPr>
              <a:t>East Shropshire</a:t>
            </a:r>
            <a:endParaRPr lang="en-US" dirty="0">
              <a:solidFill>
                <a:srgbClr val="FFFF00"/>
              </a:solidFill>
              <a:latin typeface="Accord Heavy SF" panose="020BE200000000000000" pitchFamily="34" charset="0"/>
            </a:endParaRPr>
          </a:p>
        </p:txBody>
      </p:sp>
      <p:sp>
        <p:nvSpPr>
          <p:cNvPr id="3" name="Content Placeholder 2">
            <a:extLst>
              <a:ext uri="{FF2B5EF4-FFF2-40B4-BE49-F238E27FC236}">
                <a16:creationId xmlns:a16="http://schemas.microsoft.com/office/drawing/2014/main" id="{B1431A25-F382-5AEC-370E-6EE0F7C58571}"/>
              </a:ext>
            </a:extLst>
          </p:cNvPr>
          <p:cNvSpPr>
            <a:spLocks noGrp="1"/>
          </p:cNvSpPr>
          <p:nvPr>
            <p:ph idx="1"/>
          </p:nvPr>
        </p:nvSpPr>
        <p:spPr>
          <a:xfrm>
            <a:off x="838201" y="1690688"/>
            <a:ext cx="7086599" cy="4486275"/>
          </a:xfrm>
        </p:spPr>
        <p:txBody>
          <a:bodyPr>
            <a:normAutofit fontScale="92500" lnSpcReduction="10000"/>
          </a:bodyPr>
          <a:lstStyle/>
          <a:p>
            <a:pPr marL="0" indent="0">
              <a:buNone/>
            </a:pPr>
            <a:r>
              <a:rPr lang="en-GB" dirty="0">
                <a:latin typeface="Accord Heavy SF" panose="020BE200000000000000" pitchFamily="34" charset="0"/>
              </a:rPr>
              <a:t>Resources:</a:t>
            </a:r>
            <a:endParaRPr lang="en-GB" sz="1100" dirty="0">
              <a:latin typeface="Accord Heavy SF" panose="020BE200000000000000" pitchFamily="34" charset="0"/>
            </a:endParaRPr>
          </a:p>
          <a:p>
            <a:pPr marL="0" indent="0">
              <a:buNone/>
            </a:pPr>
            <a:r>
              <a:rPr lang="en-GB" sz="1100" dirty="0">
                <a:latin typeface="Accord Heavy SF" panose="020BE200000000000000" pitchFamily="34" charset="0"/>
              </a:rPr>
              <a:t> </a:t>
            </a:r>
          </a:p>
          <a:p>
            <a:pPr>
              <a:lnSpc>
                <a:spcPct val="100000"/>
              </a:lnSpc>
            </a:pPr>
            <a:r>
              <a:rPr lang="en-GB" sz="1900" dirty="0">
                <a:latin typeface="Accord Heavy SF" panose="020BE200000000000000" pitchFamily="34" charset="0"/>
              </a:rPr>
              <a:t>Bertram Baxter; </a:t>
            </a:r>
            <a:r>
              <a:rPr lang="en-GB" sz="1900" i="1" dirty="0">
                <a:solidFill>
                  <a:srgbClr val="FFFF00"/>
                </a:solidFill>
                <a:latin typeface="Accord Heavy SF" panose="020BE200000000000000" pitchFamily="34" charset="0"/>
              </a:rPr>
              <a:t>Stone Blocks and Iron Rails </a:t>
            </a:r>
            <a:r>
              <a:rPr lang="en-GB" sz="1900" dirty="0">
                <a:latin typeface="Accord Heavy SF" panose="020BE200000000000000" pitchFamily="34" charset="0"/>
              </a:rPr>
              <a:t>; David &amp; Charles, Newton Abbott, 1966.</a:t>
            </a:r>
            <a:endParaRPr lang="en-GB" sz="1900" dirty="0">
              <a:latin typeface="Accord SF" pitchFamily="2" charset="0"/>
            </a:endParaRPr>
          </a:p>
          <a:p>
            <a:pPr>
              <a:lnSpc>
                <a:spcPct val="100000"/>
              </a:lnSpc>
            </a:pPr>
            <a:r>
              <a:rPr lang="en-GB" sz="1900" dirty="0">
                <a:latin typeface="Accord Heavy SF" panose="020BE200000000000000" pitchFamily="34" charset="0"/>
              </a:rPr>
              <a:t>Mark Jones; </a:t>
            </a:r>
            <a:r>
              <a:rPr lang="en-GB" sz="1900" i="1" dirty="0">
                <a:solidFill>
                  <a:srgbClr val="FFFF00"/>
                </a:solidFill>
                <a:latin typeface="Accord Heavy SF" panose="020BE200000000000000" pitchFamily="34" charset="0"/>
              </a:rPr>
              <a:t>Discovering Britain’s First Railways </a:t>
            </a:r>
            <a:r>
              <a:rPr lang="en-GB" sz="1900" dirty="0">
                <a:latin typeface="Accord Heavy SF" panose="020BE200000000000000" pitchFamily="34" charset="0"/>
              </a:rPr>
              <a:t>; The History Press, Cheltenham, 2012.</a:t>
            </a:r>
          </a:p>
          <a:p>
            <a:pPr>
              <a:lnSpc>
                <a:spcPct val="100000"/>
              </a:lnSpc>
            </a:pPr>
            <a:r>
              <a:rPr lang="en-GB" sz="1900" dirty="0">
                <a:latin typeface="Accord Heavy SF" panose="020BE200000000000000" pitchFamily="34" charset="0"/>
              </a:rPr>
              <a:t>Derek Hayes; </a:t>
            </a:r>
            <a:r>
              <a:rPr lang="en-GB" sz="1900" i="1" dirty="0">
                <a:solidFill>
                  <a:srgbClr val="FFFF00"/>
                </a:solidFill>
                <a:latin typeface="Accord Heavy SF" panose="020BE200000000000000" pitchFamily="34" charset="0"/>
              </a:rPr>
              <a:t>The First Railways </a:t>
            </a:r>
            <a:r>
              <a:rPr lang="en-GB" sz="1900" dirty="0">
                <a:latin typeface="Accord Heavy SF" panose="020BE200000000000000" pitchFamily="34" charset="0"/>
              </a:rPr>
              <a:t>; The Times, HarperCollins, Glasgow, 2017.</a:t>
            </a:r>
          </a:p>
          <a:p>
            <a:pPr>
              <a:lnSpc>
                <a:spcPct val="100000"/>
              </a:lnSpc>
            </a:pPr>
            <a:r>
              <a:rPr lang="en-GB" sz="1900" dirty="0">
                <a:latin typeface="Accord Heavy SF" panose="020BE200000000000000" pitchFamily="34" charset="0"/>
              </a:rPr>
              <a:t>Heather Hurley; </a:t>
            </a:r>
            <a:r>
              <a:rPr lang="en-GB" sz="1900" i="1" dirty="0">
                <a:solidFill>
                  <a:srgbClr val="FFFF00"/>
                </a:solidFill>
                <a:latin typeface="Accord Heavy SF" panose="020BE200000000000000" pitchFamily="34" charset="0"/>
              </a:rPr>
              <a:t>Horse Drawn Tramways of the Wye Valley </a:t>
            </a:r>
            <a:r>
              <a:rPr lang="en-GB" sz="1900" dirty="0">
                <a:latin typeface="Accord Heavy SF" panose="020BE200000000000000" pitchFamily="34" charset="0"/>
              </a:rPr>
              <a:t>; </a:t>
            </a:r>
            <a:r>
              <a:rPr lang="en-GB" sz="1900" dirty="0" err="1">
                <a:latin typeface="Accord Heavy SF" panose="020BE200000000000000" pitchFamily="34" charset="0"/>
              </a:rPr>
              <a:t>Logaston</a:t>
            </a:r>
            <a:r>
              <a:rPr lang="en-GB" sz="1900" dirty="0">
                <a:latin typeface="Accord Heavy SF" panose="020BE200000000000000" pitchFamily="34" charset="0"/>
              </a:rPr>
              <a:t> Press, </a:t>
            </a:r>
            <a:r>
              <a:rPr lang="en-GB" sz="1900" dirty="0" err="1">
                <a:latin typeface="Accord Heavy SF" panose="020BE200000000000000" pitchFamily="34" charset="0"/>
              </a:rPr>
              <a:t>Eardisley</a:t>
            </a:r>
            <a:r>
              <a:rPr lang="en-GB" sz="1900" dirty="0">
                <a:latin typeface="Accord Heavy SF" panose="020BE200000000000000" pitchFamily="34" charset="0"/>
              </a:rPr>
              <a:t>, 2022.</a:t>
            </a:r>
          </a:p>
          <a:p>
            <a:pPr>
              <a:lnSpc>
                <a:spcPct val="100000"/>
              </a:lnSpc>
            </a:pPr>
            <a:r>
              <a:rPr lang="en-GB" sz="1900" dirty="0">
                <a:latin typeface="Accord Heavy SF" panose="020BE200000000000000" pitchFamily="34" charset="0"/>
              </a:rPr>
              <a:t>R.F. Savage &amp; &amp; L.D.W. Smith; </a:t>
            </a:r>
            <a:r>
              <a:rPr lang="en-GB" sz="1900" dirty="0">
                <a:solidFill>
                  <a:srgbClr val="FFFF00"/>
                </a:solidFill>
                <a:latin typeface="Accord Heavy SF" panose="020BE200000000000000" pitchFamily="34" charset="0"/>
              </a:rPr>
              <a:t>The Waggon-ways and Plate-ways of East Shropshire</a:t>
            </a:r>
            <a:r>
              <a:rPr lang="en-GB" sz="1900" dirty="0">
                <a:latin typeface="Accord Heavy SF" panose="020BE200000000000000" pitchFamily="34" charset="0"/>
              </a:rPr>
              <a:t> ; Birmingham School of Architecture, 1965. </a:t>
            </a:r>
            <a:r>
              <a:rPr lang="en-GB" sz="1900" dirty="0">
                <a:latin typeface="Accord Light SF" pitchFamily="2" charset="0"/>
              </a:rPr>
              <a:t>(Ironbridge Museum Trust Archive)</a:t>
            </a:r>
          </a:p>
          <a:p>
            <a:pPr>
              <a:lnSpc>
                <a:spcPct val="100000"/>
              </a:lnSpc>
            </a:pPr>
            <a:r>
              <a:rPr lang="en-GB" sz="1900" b="1" dirty="0">
                <a:latin typeface="Accord Heavy SF" panose="020BE200000000000000" pitchFamily="34" charset="0"/>
              </a:rPr>
              <a:t>The International Conferences on Early Railways </a:t>
            </a:r>
          </a:p>
          <a:p>
            <a:endParaRPr lang="en-GB" sz="2400" dirty="0">
              <a:latin typeface="Accord Heavy SF" panose="020BE200000000000000" pitchFamily="34" charset="0"/>
            </a:endParaRPr>
          </a:p>
          <a:p>
            <a:endParaRPr lang="en-US" sz="2000" dirty="0">
              <a:latin typeface="Accord Heavy SF" panose="020BE200000000000000" pitchFamily="34" charset="0"/>
            </a:endParaRPr>
          </a:p>
          <a:p>
            <a:pPr marL="0" indent="0" algn="ctr">
              <a:buNone/>
            </a:pPr>
            <a:endParaRPr lang="en-US" sz="2400" dirty="0">
              <a:latin typeface="Accord Heavy SF" panose="020BE200000000000000" pitchFamily="34" charset="0"/>
            </a:endParaRPr>
          </a:p>
        </p:txBody>
      </p:sp>
      <p:pic>
        <p:nvPicPr>
          <p:cNvPr id="6" name="Picture 5" descr="A qr code with a black arrow&#10;&#10;Description automatically generated">
            <a:extLst>
              <a:ext uri="{FF2B5EF4-FFF2-40B4-BE49-F238E27FC236}">
                <a16:creationId xmlns:a16="http://schemas.microsoft.com/office/drawing/2014/main" id="{FF7E51A1-599B-D119-CDE5-62E17AA9E0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72448" y="4148136"/>
            <a:ext cx="1485899" cy="1485899"/>
          </a:xfrm>
          <a:prstGeom prst="rect">
            <a:avLst/>
          </a:prstGeom>
        </p:spPr>
      </p:pic>
      <p:pic>
        <p:nvPicPr>
          <p:cNvPr id="8" name="Picture 7" descr="A qr code with a black arrow&#10;&#10;Description automatically generated">
            <a:extLst>
              <a:ext uri="{FF2B5EF4-FFF2-40B4-BE49-F238E27FC236}">
                <a16:creationId xmlns:a16="http://schemas.microsoft.com/office/drawing/2014/main" id="{1007A909-D77D-7F99-9F09-E1C73BC4C0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53398" y="2433636"/>
            <a:ext cx="1485900" cy="1485900"/>
          </a:xfrm>
          <a:prstGeom prst="rect">
            <a:avLst/>
          </a:prstGeom>
        </p:spPr>
      </p:pic>
      <p:pic>
        <p:nvPicPr>
          <p:cNvPr id="10" name="Picture 9" descr="A qr code on a white background&#10;&#10;Description automatically generated">
            <a:extLst>
              <a:ext uri="{FF2B5EF4-FFF2-40B4-BE49-F238E27FC236}">
                <a16:creationId xmlns:a16="http://schemas.microsoft.com/office/drawing/2014/main" id="{B10F422F-584E-C764-9F45-3B09A1A95D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67898" y="4148134"/>
            <a:ext cx="1485901" cy="1485901"/>
          </a:xfrm>
          <a:prstGeom prst="rect">
            <a:avLst/>
          </a:prstGeom>
        </p:spPr>
      </p:pic>
      <p:pic>
        <p:nvPicPr>
          <p:cNvPr id="13" name="Picture 12" descr="A qr code with a black arrow&#10;&#10;Description automatically generated">
            <a:extLst>
              <a:ext uri="{FF2B5EF4-FFF2-40B4-BE49-F238E27FC236}">
                <a16:creationId xmlns:a16="http://schemas.microsoft.com/office/drawing/2014/main" id="{7A4B1A26-96AD-EBD9-6099-706440D7ECE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67897" y="2433637"/>
            <a:ext cx="1485900" cy="1485900"/>
          </a:xfrm>
          <a:prstGeom prst="rect">
            <a:avLst/>
          </a:prstGeom>
        </p:spPr>
      </p:pic>
    </p:spTree>
    <p:extLst>
      <p:ext uri="{BB962C8B-B14F-4D97-AF65-F5344CB8AC3E}">
        <p14:creationId xmlns:p14="http://schemas.microsoft.com/office/powerpoint/2010/main" val="211619587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F46216B-77A9-411A-B9D3-5023FCB70208}"/>
    </a:ext>
  </a:extLst>
</a:theme>
</file>

<file path=docProps/app.xml><?xml version="1.0" encoding="utf-8"?>
<Properties xmlns="http://schemas.openxmlformats.org/officeDocument/2006/extended-properties" xmlns:vt="http://schemas.openxmlformats.org/officeDocument/2006/docPropsVTypes">
  <Template>Office Theme 2013 - 2022</Template>
  <TotalTime>12161</TotalTime>
  <Words>3375</Words>
  <Application>Microsoft Office PowerPoint</Application>
  <PresentationFormat>Widescreen</PresentationFormat>
  <Paragraphs>316</Paragraphs>
  <Slides>60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60</vt:i4>
      </vt:variant>
    </vt:vector>
  </HeadingPairs>
  <TitlesOfParts>
    <vt:vector size="68" baseType="lpstr">
      <vt:lpstr>Accord Heavy SF</vt:lpstr>
      <vt:lpstr>Accord Light SF</vt:lpstr>
      <vt:lpstr>Accord SF</vt:lpstr>
      <vt:lpstr>Arial</vt:lpstr>
      <vt:lpstr>Calibri</vt:lpstr>
      <vt:lpstr>Calibri Light</vt:lpstr>
      <vt:lpstr>Times New Roman</vt:lpstr>
      <vt:lpstr>Office Theme</vt:lpstr>
      <vt:lpstr>Tramroads in East Shropshire</vt:lpstr>
      <vt:lpstr>Tramroads in East Shropshire</vt:lpstr>
      <vt:lpstr>Tramroads in East Shropshire</vt:lpstr>
      <vt:lpstr>Early History – Railways/Tramroads (1)</vt:lpstr>
      <vt:lpstr>Early History – Railways/Tramroads (2)</vt:lpstr>
      <vt:lpstr>Early History – Railways &amp; Tramroads (2)</vt:lpstr>
      <vt:lpstr>Early History – The Cradle of the Industrial Revolution</vt:lpstr>
      <vt:lpstr>Early History – Railways/Tramroads (3)</vt:lpstr>
      <vt:lpstr>Early History – Railways/Tramroads (4)</vt:lpstr>
      <vt:lpstr>Early History – Railways/Tramroads (5)</vt:lpstr>
      <vt:lpstr>Early History – Railways/Tramroads (6)</vt:lpstr>
      <vt:lpstr>Early History – Railways/Tramroads (7)</vt:lpstr>
      <vt:lpstr>Early History – Railways/Tramroads (8)</vt:lpstr>
      <vt:lpstr>Early History – Railways/Tramroads (9)</vt:lpstr>
      <vt:lpstr>Early History – Railways/Tramroads (10)</vt:lpstr>
      <vt:lpstr>Early History – Railways/Tramroads (11)</vt:lpstr>
      <vt:lpstr>The Use of Maps (1)</vt:lpstr>
      <vt:lpstr>The Use of Maps (2)</vt:lpstr>
      <vt:lpstr>The Use of Maps (3)</vt:lpstr>
      <vt:lpstr>The Use of Maps (4)</vt:lpstr>
      <vt:lpstr>The Use of Maps (5)</vt:lpstr>
      <vt:lpstr>The Use of Maps (6)</vt:lpstr>
      <vt:lpstr>The Use of Maps (6)</vt:lpstr>
      <vt:lpstr>Savage &amp; Smith in the 1960s (1)</vt:lpstr>
      <vt:lpstr>Savage &amp; Smith in the 1960s (2) – Period to 1699  Wooden Rails – 1” to 1 mile</vt:lpstr>
      <vt:lpstr>Savage &amp; Smith in the 1960s (3) – 1700 – 1775 Wooden Rails – 1” to 1 mile</vt:lpstr>
      <vt:lpstr>Savage &amp; Smith in the 1960s (4) – 1776 – 1800 Wooden Rails – 1” to 1 mile</vt:lpstr>
      <vt:lpstr>Cast Iron Rails (1)</vt:lpstr>
      <vt:lpstr>Cast Iron Rails (2)  Two forms of Cast Iron Rail were developed in different parts of the UK: </vt:lpstr>
      <vt:lpstr>Cast Iron Rails (3)  Two forms of Cast Iron Rail were developed in different parts of the UK.: </vt:lpstr>
      <vt:lpstr>Cast Iron Rails (4)  </vt:lpstr>
      <vt:lpstr>Cast Iron Rails (5)  </vt:lpstr>
      <vt:lpstr>Cast Iron Rails (6)  </vt:lpstr>
      <vt:lpstr>Savage &amp; Smith in the 1960s (5) – 1801 – 1820 Iron Rails – 1” to 1 mile</vt:lpstr>
      <vt:lpstr>Savage &amp; Smith in the 1960s (6) – 1821 – 1830 Iron Rails – 1” to 1 mile</vt:lpstr>
      <vt:lpstr>Savage &amp; Smith in the 1960s (7) – 1831 – 1840 Iron Rails – 1” to 1 mile</vt:lpstr>
      <vt:lpstr>Savage &amp; Smith in the 1960s (8) – 1841 – 1845 Iron Rails – 1” to 1 mile</vt:lpstr>
      <vt:lpstr>Savage &amp; Smith in the 1960s (9) – 1846 – 1850 Iron Rails – 1” to 1 mile</vt:lpstr>
      <vt:lpstr>Savage &amp; Smith in the 1960s (10) – 1851 – 1860 Iron Rails – 1” to 1 mile</vt:lpstr>
      <vt:lpstr>Savage &amp; Smith in the 1960s (11) – 1861 – 1875 Iron Rails – 1” to 1 mile</vt:lpstr>
      <vt:lpstr>Savage &amp; Smith in the 1960s (12) – 1876 – 1900 Iron Rails – 1” to 1 mile</vt:lpstr>
      <vt:lpstr>Savage &amp; Smith in the 1960s (13) – 1901 – 1925 Iron Rails – 1” to 1 mile</vt:lpstr>
      <vt:lpstr>Savage &amp; Smith in the 1960s (13)</vt:lpstr>
      <vt:lpstr>Savage &amp; Smith (14) – Malinslee, Stirchley &amp; Hollinswood - 6” to 1 mile</vt:lpstr>
      <vt:lpstr>Savage &amp; Smith (15) – Madeley Court  6” to 1 mile</vt:lpstr>
      <vt:lpstr>Madeley Court  25” to 1 mile 1927</vt:lpstr>
      <vt:lpstr>Savage &amp; Smith (16) – Madeley Wood &amp; Bedlam Furnaces  6” to 1 mile</vt:lpstr>
      <vt:lpstr>Savage &amp; Smith (17) Coalbrookdale Tramways 6” to 1 mile</vt:lpstr>
      <vt:lpstr>Savage &amp; Smith (18)  Lawley</vt:lpstr>
      <vt:lpstr>Changing Times at Horsehay (1) </vt:lpstr>
      <vt:lpstr>Changing Times at Horsehay (2) </vt:lpstr>
      <vt:lpstr>Changing times at Horsehay (3) </vt:lpstr>
      <vt:lpstr>Lightmoor (1) </vt:lpstr>
      <vt:lpstr>Lightmoor (2) </vt:lpstr>
      <vt:lpstr>Lightmoor (3) </vt:lpstr>
      <vt:lpstr>Lightmoor (4) </vt:lpstr>
      <vt:lpstr>Lightmoor (4) </vt:lpstr>
      <vt:lpstr>Lightmoor (5) </vt:lpstr>
      <vt:lpstr>Tramroads in East Shropshire</vt:lpstr>
      <vt:lpstr>Tramroads in East Shropshire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Tramroads in East Shropshire</dc:title>
  <dc:creator>Roger Farnworth</dc:creator>
  <cp:lastModifiedBy>Roger Farnworth</cp:lastModifiedBy>
  <cp:revision>5</cp:revision>
  <dcterms:created xsi:type="dcterms:W3CDTF">2023-08-22T10:06:02Z</dcterms:created>
  <dcterms:modified xsi:type="dcterms:W3CDTF">2023-11-01T09:20:53Z</dcterms:modified>
</cp:coreProperties>
</file>